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81" r:id="rId5"/>
    <p:sldId id="261" r:id="rId6"/>
    <p:sldId id="259" r:id="rId7"/>
    <p:sldId id="273" r:id="rId8"/>
    <p:sldId id="263" r:id="rId9"/>
    <p:sldId id="264" r:id="rId10"/>
    <p:sldId id="280" r:id="rId11"/>
    <p:sldId id="265" r:id="rId12"/>
    <p:sldId id="260" r:id="rId13"/>
    <p:sldId id="279" r:id="rId14"/>
    <p:sldId id="277" r:id="rId15"/>
    <p:sldId id="282" r:id="rId16"/>
    <p:sldId id="283" r:id="rId17"/>
    <p:sldId id="291" r:id="rId18"/>
    <p:sldId id="290" r:id="rId19"/>
    <p:sldId id="285" r:id="rId20"/>
    <p:sldId id="298" r:id="rId21"/>
    <p:sldId id="299" r:id="rId22"/>
    <p:sldId id="295" r:id="rId23"/>
    <p:sldId id="296" r:id="rId24"/>
    <p:sldId id="297" r:id="rId25"/>
    <p:sldId id="284" r:id="rId26"/>
    <p:sldId id="286" r:id="rId27"/>
    <p:sldId id="287" r:id="rId28"/>
    <p:sldId id="288" r:id="rId29"/>
    <p:sldId id="289" r:id="rId30"/>
    <p:sldId id="294" r:id="rId31"/>
    <p:sldId id="293" r:id="rId32"/>
    <p:sldId id="27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598" autoAdjust="0"/>
  </p:normalViewPr>
  <p:slideViewPr>
    <p:cSldViewPr snapToGrid="0">
      <p:cViewPr varScale="1">
        <p:scale>
          <a:sx n="65" d="100"/>
          <a:sy n="65" d="100"/>
        </p:scale>
        <p:origin x="75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D4AC1-F4A9-4053-B7D7-54A54A5B537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47255E-C8DC-426C-8D13-931A9DE9F596}">
      <dgm:prSet/>
      <dgm:spPr/>
      <dgm:t>
        <a:bodyPr/>
        <a:lstStyle/>
        <a:p>
          <a:r>
            <a:rPr lang="es-EC" b="1" dirty="0"/>
            <a:t>COMPETENCIAS EXCLUSIVAS DEL GOBIERNO AUTÓNOMO DESCENTRALIZADO PARROQUIAL RURAL</a:t>
          </a:r>
          <a:endParaRPr lang="en-US" dirty="0"/>
        </a:p>
      </dgm:t>
    </dgm:pt>
    <dgm:pt modelId="{147909FE-15B6-48A7-92E1-043C0AF58252}" type="parTrans" cxnId="{7EDECE75-D8F5-4DAC-8154-70B54E368872}">
      <dgm:prSet/>
      <dgm:spPr/>
      <dgm:t>
        <a:bodyPr/>
        <a:lstStyle/>
        <a:p>
          <a:endParaRPr lang="en-US"/>
        </a:p>
      </dgm:t>
    </dgm:pt>
    <dgm:pt modelId="{D151BFF1-1EE2-4367-9E22-02A015984047}" type="sibTrans" cxnId="{7EDECE75-D8F5-4DAC-8154-70B54E368872}">
      <dgm:prSet/>
      <dgm:spPr/>
      <dgm:t>
        <a:bodyPr/>
        <a:lstStyle/>
        <a:p>
          <a:endParaRPr lang="en-US"/>
        </a:p>
      </dgm:t>
    </dgm:pt>
    <dgm:pt modelId="{58F886BE-161F-4E0B-8C8A-7A8B9DBEC87B}">
      <dgm:prSet/>
      <dgm:spPr/>
      <dgm:t>
        <a:bodyPr/>
        <a:lstStyle/>
        <a:p>
          <a:r>
            <a:rPr lang="es-EC" dirty="0"/>
            <a:t>c) Planificar y mantener, en coordinación con los gobiernos provinciales, la vialidad parroquial rural</a:t>
          </a:r>
          <a:endParaRPr lang="en-US" dirty="0"/>
        </a:p>
      </dgm:t>
    </dgm:pt>
    <dgm:pt modelId="{ACDF4E74-7AAB-4DC5-BB00-40964D327C04}" type="parTrans" cxnId="{927F57B0-CBF8-4DB0-9A9B-389503143F9B}">
      <dgm:prSet/>
      <dgm:spPr/>
      <dgm:t>
        <a:bodyPr/>
        <a:lstStyle/>
        <a:p>
          <a:endParaRPr lang="en-US"/>
        </a:p>
      </dgm:t>
    </dgm:pt>
    <dgm:pt modelId="{72329A78-0434-4A92-9AAE-39A8ADAD1054}" type="sibTrans" cxnId="{927F57B0-CBF8-4DB0-9A9B-389503143F9B}">
      <dgm:prSet/>
      <dgm:spPr/>
      <dgm:t>
        <a:bodyPr/>
        <a:lstStyle/>
        <a:p>
          <a:endParaRPr lang="en-US"/>
        </a:p>
      </dgm:t>
    </dgm:pt>
    <dgm:pt modelId="{4A01F6F3-AACA-4675-A5CA-67360BBB0E74}">
      <dgm:prSet/>
      <dgm:spPr/>
      <dgm:t>
        <a:bodyPr/>
        <a:lstStyle/>
        <a:p>
          <a:endParaRPr lang="en-US" dirty="0"/>
        </a:p>
      </dgm:t>
    </dgm:pt>
    <dgm:pt modelId="{B142884B-5E58-449B-8D7E-9BE6C07041B7}" type="parTrans" cxnId="{B87E743D-5134-4ADD-829E-E21BBD5AAEFD}">
      <dgm:prSet/>
      <dgm:spPr/>
      <dgm:t>
        <a:bodyPr/>
        <a:lstStyle/>
        <a:p>
          <a:endParaRPr lang="en-US"/>
        </a:p>
      </dgm:t>
    </dgm:pt>
    <dgm:pt modelId="{568A6808-3169-4946-91D3-73B7FA115B30}" type="sibTrans" cxnId="{B87E743D-5134-4ADD-829E-E21BBD5AAEFD}">
      <dgm:prSet/>
      <dgm:spPr/>
      <dgm:t>
        <a:bodyPr/>
        <a:lstStyle/>
        <a:p>
          <a:endParaRPr lang="en-US"/>
        </a:p>
      </dgm:t>
    </dgm:pt>
    <dgm:pt modelId="{C86B37CD-8813-4DB5-985A-1737D3351CFE}">
      <dgm:prSet/>
      <dgm:spPr/>
      <dgm:t>
        <a:bodyPr/>
        <a:lstStyle/>
        <a:p>
          <a:endParaRPr lang="en-US" dirty="0"/>
        </a:p>
      </dgm:t>
    </dgm:pt>
    <dgm:pt modelId="{8103D46F-C703-4A9F-A473-0D2E20A61B00}" type="parTrans" cxnId="{E19CFCDF-B1C8-402D-ADD4-B8744DDD3A66}">
      <dgm:prSet/>
      <dgm:spPr/>
      <dgm:t>
        <a:bodyPr/>
        <a:lstStyle/>
        <a:p>
          <a:endParaRPr lang="en-US"/>
        </a:p>
      </dgm:t>
    </dgm:pt>
    <dgm:pt modelId="{28207E98-DCD0-4C39-9739-CE15DAD3A3EF}" type="sibTrans" cxnId="{E19CFCDF-B1C8-402D-ADD4-B8744DDD3A66}">
      <dgm:prSet/>
      <dgm:spPr/>
      <dgm:t>
        <a:bodyPr/>
        <a:lstStyle/>
        <a:p>
          <a:endParaRPr lang="en-US"/>
        </a:p>
      </dgm:t>
    </dgm:pt>
    <dgm:pt modelId="{784751BB-4608-499F-909C-9EA671EF91A3}" type="pres">
      <dgm:prSet presAssocID="{B6DD4AC1-F4A9-4053-B7D7-54A54A5B537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62A6A52E-8DFD-4B22-BD5D-7FCD37A32652}" type="pres">
      <dgm:prSet presAssocID="{7647255E-C8DC-426C-8D13-931A9DE9F596}" presName="thickLine" presStyleLbl="alignNode1" presStyleIdx="0" presStyleCnt="4"/>
      <dgm:spPr/>
    </dgm:pt>
    <dgm:pt modelId="{FA880842-35C5-471D-A724-F79ABEADC88D}" type="pres">
      <dgm:prSet presAssocID="{7647255E-C8DC-426C-8D13-931A9DE9F596}" presName="horz1" presStyleCnt="0"/>
      <dgm:spPr/>
    </dgm:pt>
    <dgm:pt modelId="{73FC1A0B-9A04-4A84-B120-BA7B7C7AD55D}" type="pres">
      <dgm:prSet presAssocID="{7647255E-C8DC-426C-8D13-931A9DE9F596}" presName="tx1" presStyleLbl="revTx" presStyleIdx="0" presStyleCnt="4"/>
      <dgm:spPr/>
      <dgm:t>
        <a:bodyPr/>
        <a:lstStyle/>
        <a:p>
          <a:endParaRPr lang="es-EC"/>
        </a:p>
      </dgm:t>
    </dgm:pt>
    <dgm:pt modelId="{9047BB60-2FDD-4882-BBE6-AC6987717D75}" type="pres">
      <dgm:prSet presAssocID="{7647255E-C8DC-426C-8D13-931A9DE9F596}" presName="vert1" presStyleCnt="0"/>
      <dgm:spPr/>
    </dgm:pt>
    <dgm:pt modelId="{36DB0734-41BC-4A60-8E5E-B59A42DBE75E}" type="pres">
      <dgm:prSet presAssocID="{58F886BE-161F-4E0B-8C8A-7A8B9DBEC87B}" presName="thickLine" presStyleLbl="alignNode1" presStyleIdx="1" presStyleCnt="4"/>
      <dgm:spPr/>
    </dgm:pt>
    <dgm:pt modelId="{31079EFE-705E-436D-BD45-979BF2B1C086}" type="pres">
      <dgm:prSet presAssocID="{58F886BE-161F-4E0B-8C8A-7A8B9DBEC87B}" presName="horz1" presStyleCnt="0"/>
      <dgm:spPr/>
    </dgm:pt>
    <dgm:pt modelId="{53C1F6DD-3DE6-45E2-BA52-BAB886281F25}" type="pres">
      <dgm:prSet presAssocID="{58F886BE-161F-4E0B-8C8A-7A8B9DBEC87B}" presName="tx1" presStyleLbl="revTx" presStyleIdx="1" presStyleCnt="4"/>
      <dgm:spPr/>
      <dgm:t>
        <a:bodyPr/>
        <a:lstStyle/>
        <a:p>
          <a:endParaRPr lang="es-EC"/>
        </a:p>
      </dgm:t>
    </dgm:pt>
    <dgm:pt modelId="{9249FCF3-B2BE-4FDA-9555-B14374A871A0}" type="pres">
      <dgm:prSet presAssocID="{58F886BE-161F-4E0B-8C8A-7A8B9DBEC87B}" presName="vert1" presStyleCnt="0"/>
      <dgm:spPr/>
    </dgm:pt>
    <dgm:pt modelId="{E033F512-403A-4502-AE5C-67934B8E48BB}" type="pres">
      <dgm:prSet presAssocID="{4A01F6F3-AACA-4675-A5CA-67360BBB0E74}" presName="thickLine" presStyleLbl="alignNode1" presStyleIdx="2" presStyleCnt="4"/>
      <dgm:spPr/>
    </dgm:pt>
    <dgm:pt modelId="{736ED665-B1DE-4B55-959E-2CFA1E9C0AA2}" type="pres">
      <dgm:prSet presAssocID="{4A01F6F3-AACA-4675-A5CA-67360BBB0E74}" presName="horz1" presStyleCnt="0"/>
      <dgm:spPr/>
    </dgm:pt>
    <dgm:pt modelId="{BD2A5742-E24F-41E3-A49C-280EC7AA755B}" type="pres">
      <dgm:prSet presAssocID="{4A01F6F3-AACA-4675-A5CA-67360BBB0E74}" presName="tx1" presStyleLbl="revTx" presStyleIdx="2" presStyleCnt="4"/>
      <dgm:spPr/>
      <dgm:t>
        <a:bodyPr/>
        <a:lstStyle/>
        <a:p>
          <a:endParaRPr lang="es-EC"/>
        </a:p>
      </dgm:t>
    </dgm:pt>
    <dgm:pt modelId="{E7B06242-5F25-4699-96BF-904D61189295}" type="pres">
      <dgm:prSet presAssocID="{4A01F6F3-AACA-4675-A5CA-67360BBB0E74}" presName="vert1" presStyleCnt="0"/>
      <dgm:spPr/>
    </dgm:pt>
    <dgm:pt modelId="{84202277-3E5E-4421-A860-9FAD2FB9885D}" type="pres">
      <dgm:prSet presAssocID="{C86B37CD-8813-4DB5-985A-1737D3351CFE}" presName="thickLine" presStyleLbl="alignNode1" presStyleIdx="3" presStyleCnt="4"/>
      <dgm:spPr/>
    </dgm:pt>
    <dgm:pt modelId="{05894517-A81D-41EA-98D7-C2E1B9F52ED2}" type="pres">
      <dgm:prSet presAssocID="{C86B37CD-8813-4DB5-985A-1737D3351CFE}" presName="horz1" presStyleCnt="0"/>
      <dgm:spPr/>
    </dgm:pt>
    <dgm:pt modelId="{CA59A6A4-5AB1-4E79-B202-E77B0865FEDA}" type="pres">
      <dgm:prSet presAssocID="{C86B37CD-8813-4DB5-985A-1737D3351CFE}" presName="tx1" presStyleLbl="revTx" presStyleIdx="3" presStyleCnt="4"/>
      <dgm:spPr/>
      <dgm:t>
        <a:bodyPr/>
        <a:lstStyle/>
        <a:p>
          <a:endParaRPr lang="es-EC"/>
        </a:p>
      </dgm:t>
    </dgm:pt>
    <dgm:pt modelId="{8ECAF777-6F06-4B90-963B-60F55FC1BFDB}" type="pres">
      <dgm:prSet presAssocID="{C86B37CD-8813-4DB5-985A-1737D3351CFE}" presName="vert1" presStyleCnt="0"/>
      <dgm:spPr/>
    </dgm:pt>
  </dgm:ptLst>
  <dgm:cxnLst>
    <dgm:cxn modelId="{980A99C1-F11F-4014-994A-E245DA390B04}" type="presOf" srcId="{4A01F6F3-AACA-4675-A5CA-67360BBB0E74}" destId="{BD2A5742-E24F-41E3-A49C-280EC7AA755B}" srcOrd="0" destOrd="0" presId="urn:microsoft.com/office/officeart/2008/layout/LinedList"/>
    <dgm:cxn modelId="{E19CFCDF-B1C8-402D-ADD4-B8744DDD3A66}" srcId="{B6DD4AC1-F4A9-4053-B7D7-54A54A5B537F}" destId="{C86B37CD-8813-4DB5-985A-1737D3351CFE}" srcOrd="3" destOrd="0" parTransId="{8103D46F-C703-4A9F-A473-0D2E20A61B00}" sibTransId="{28207E98-DCD0-4C39-9739-CE15DAD3A3EF}"/>
    <dgm:cxn modelId="{7EDECE75-D8F5-4DAC-8154-70B54E368872}" srcId="{B6DD4AC1-F4A9-4053-B7D7-54A54A5B537F}" destId="{7647255E-C8DC-426C-8D13-931A9DE9F596}" srcOrd="0" destOrd="0" parTransId="{147909FE-15B6-48A7-92E1-043C0AF58252}" sibTransId="{D151BFF1-1EE2-4367-9E22-02A015984047}"/>
    <dgm:cxn modelId="{967B5FB7-0208-46C9-81F5-C2A87CCE2999}" type="presOf" srcId="{B6DD4AC1-F4A9-4053-B7D7-54A54A5B537F}" destId="{784751BB-4608-499F-909C-9EA671EF91A3}" srcOrd="0" destOrd="0" presId="urn:microsoft.com/office/officeart/2008/layout/LinedList"/>
    <dgm:cxn modelId="{B87E743D-5134-4ADD-829E-E21BBD5AAEFD}" srcId="{B6DD4AC1-F4A9-4053-B7D7-54A54A5B537F}" destId="{4A01F6F3-AACA-4675-A5CA-67360BBB0E74}" srcOrd="2" destOrd="0" parTransId="{B142884B-5E58-449B-8D7E-9BE6C07041B7}" sibTransId="{568A6808-3169-4946-91D3-73B7FA115B30}"/>
    <dgm:cxn modelId="{EBB674A0-CDC3-4C44-88A4-074EF7C7447F}" type="presOf" srcId="{58F886BE-161F-4E0B-8C8A-7A8B9DBEC87B}" destId="{53C1F6DD-3DE6-45E2-BA52-BAB886281F25}" srcOrd="0" destOrd="0" presId="urn:microsoft.com/office/officeart/2008/layout/LinedList"/>
    <dgm:cxn modelId="{927F57B0-CBF8-4DB0-9A9B-389503143F9B}" srcId="{B6DD4AC1-F4A9-4053-B7D7-54A54A5B537F}" destId="{58F886BE-161F-4E0B-8C8A-7A8B9DBEC87B}" srcOrd="1" destOrd="0" parTransId="{ACDF4E74-7AAB-4DC5-BB00-40964D327C04}" sibTransId="{72329A78-0434-4A92-9AAE-39A8ADAD1054}"/>
    <dgm:cxn modelId="{C28790AB-71E5-4F55-8809-BAA19BAE866E}" type="presOf" srcId="{7647255E-C8DC-426C-8D13-931A9DE9F596}" destId="{73FC1A0B-9A04-4A84-B120-BA7B7C7AD55D}" srcOrd="0" destOrd="0" presId="urn:microsoft.com/office/officeart/2008/layout/LinedList"/>
    <dgm:cxn modelId="{5064DA96-566D-4CA7-9128-C6794AD2820A}" type="presOf" srcId="{C86B37CD-8813-4DB5-985A-1737D3351CFE}" destId="{CA59A6A4-5AB1-4E79-B202-E77B0865FEDA}" srcOrd="0" destOrd="0" presId="urn:microsoft.com/office/officeart/2008/layout/LinedList"/>
    <dgm:cxn modelId="{38DC3B83-B79D-4865-B2B7-174AEF96CE0B}" type="presParOf" srcId="{784751BB-4608-499F-909C-9EA671EF91A3}" destId="{62A6A52E-8DFD-4B22-BD5D-7FCD37A32652}" srcOrd="0" destOrd="0" presId="urn:microsoft.com/office/officeart/2008/layout/LinedList"/>
    <dgm:cxn modelId="{5C09BCA5-533F-460A-BDF1-DDCF4FDD4974}" type="presParOf" srcId="{784751BB-4608-499F-909C-9EA671EF91A3}" destId="{FA880842-35C5-471D-A724-F79ABEADC88D}" srcOrd="1" destOrd="0" presId="urn:microsoft.com/office/officeart/2008/layout/LinedList"/>
    <dgm:cxn modelId="{89F7E807-4AAA-42F8-9395-D1CCA4D1F970}" type="presParOf" srcId="{FA880842-35C5-471D-A724-F79ABEADC88D}" destId="{73FC1A0B-9A04-4A84-B120-BA7B7C7AD55D}" srcOrd="0" destOrd="0" presId="urn:microsoft.com/office/officeart/2008/layout/LinedList"/>
    <dgm:cxn modelId="{6B666F12-21DE-4538-AC57-742A1A50F213}" type="presParOf" srcId="{FA880842-35C5-471D-A724-F79ABEADC88D}" destId="{9047BB60-2FDD-4882-BBE6-AC6987717D75}" srcOrd="1" destOrd="0" presId="urn:microsoft.com/office/officeart/2008/layout/LinedList"/>
    <dgm:cxn modelId="{574C86F0-0A49-4374-8474-29EDB2D4A3DB}" type="presParOf" srcId="{784751BB-4608-499F-909C-9EA671EF91A3}" destId="{36DB0734-41BC-4A60-8E5E-B59A42DBE75E}" srcOrd="2" destOrd="0" presId="urn:microsoft.com/office/officeart/2008/layout/LinedList"/>
    <dgm:cxn modelId="{308188F1-3D9A-4166-9820-72F29B6448A8}" type="presParOf" srcId="{784751BB-4608-499F-909C-9EA671EF91A3}" destId="{31079EFE-705E-436D-BD45-979BF2B1C086}" srcOrd="3" destOrd="0" presId="urn:microsoft.com/office/officeart/2008/layout/LinedList"/>
    <dgm:cxn modelId="{AC353AEE-59D2-49AC-99AA-8CFD823404B5}" type="presParOf" srcId="{31079EFE-705E-436D-BD45-979BF2B1C086}" destId="{53C1F6DD-3DE6-45E2-BA52-BAB886281F25}" srcOrd="0" destOrd="0" presId="urn:microsoft.com/office/officeart/2008/layout/LinedList"/>
    <dgm:cxn modelId="{0C59072B-76BD-4435-B45D-744DCC50C45C}" type="presParOf" srcId="{31079EFE-705E-436D-BD45-979BF2B1C086}" destId="{9249FCF3-B2BE-4FDA-9555-B14374A871A0}" srcOrd="1" destOrd="0" presId="urn:microsoft.com/office/officeart/2008/layout/LinedList"/>
    <dgm:cxn modelId="{0950C2A2-9D0E-4D08-9BF3-325C3CB2FAEE}" type="presParOf" srcId="{784751BB-4608-499F-909C-9EA671EF91A3}" destId="{E033F512-403A-4502-AE5C-67934B8E48BB}" srcOrd="4" destOrd="0" presId="urn:microsoft.com/office/officeart/2008/layout/LinedList"/>
    <dgm:cxn modelId="{00B5EA8B-69F6-4AC3-91E4-CE9CA460B272}" type="presParOf" srcId="{784751BB-4608-499F-909C-9EA671EF91A3}" destId="{736ED665-B1DE-4B55-959E-2CFA1E9C0AA2}" srcOrd="5" destOrd="0" presId="urn:microsoft.com/office/officeart/2008/layout/LinedList"/>
    <dgm:cxn modelId="{7206AAE8-3697-414A-8D5B-BCC2BFA3405D}" type="presParOf" srcId="{736ED665-B1DE-4B55-959E-2CFA1E9C0AA2}" destId="{BD2A5742-E24F-41E3-A49C-280EC7AA755B}" srcOrd="0" destOrd="0" presId="urn:microsoft.com/office/officeart/2008/layout/LinedList"/>
    <dgm:cxn modelId="{82B05C50-D67F-4B45-B0E7-8F25A8BAA26A}" type="presParOf" srcId="{736ED665-B1DE-4B55-959E-2CFA1E9C0AA2}" destId="{E7B06242-5F25-4699-96BF-904D61189295}" srcOrd="1" destOrd="0" presId="urn:microsoft.com/office/officeart/2008/layout/LinedList"/>
    <dgm:cxn modelId="{28843E46-0580-4616-940B-160ACB8AC13A}" type="presParOf" srcId="{784751BB-4608-499F-909C-9EA671EF91A3}" destId="{84202277-3E5E-4421-A860-9FAD2FB9885D}" srcOrd="6" destOrd="0" presId="urn:microsoft.com/office/officeart/2008/layout/LinedList"/>
    <dgm:cxn modelId="{F33EE575-70ED-4034-B2DF-81F48BB69D56}" type="presParOf" srcId="{784751BB-4608-499F-909C-9EA671EF91A3}" destId="{05894517-A81D-41EA-98D7-C2E1B9F52ED2}" srcOrd="7" destOrd="0" presId="urn:microsoft.com/office/officeart/2008/layout/LinedList"/>
    <dgm:cxn modelId="{9DB67F4F-A8DD-49F2-9983-5F63EDDCEA55}" type="presParOf" srcId="{05894517-A81D-41EA-98D7-C2E1B9F52ED2}" destId="{CA59A6A4-5AB1-4E79-B202-E77B0865FEDA}" srcOrd="0" destOrd="0" presId="urn:microsoft.com/office/officeart/2008/layout/LinedList"/>
    <dgm:cxn modelId="{045D859B-EDC7-44D2-8F5D-4263819D0A81}" type="presParOf" srcId="{05894517-A81D-41EA-98D7-C2E1B9F52ED2}" destId="{8ECAF777-6F06-4B90-963B-60F55FC1BFD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6A52E-8DFD-4B22-BD5D-7FCD37A32652}">
      <dsp:nvSpPr>
        <dsp:cNvPr id="0" name=""/>
        <dsp:cNvSpPr/>
      </dsp:nvSpPr>
      <dsp:spPr>
        <a:xfrm>
          <a:off x="0" y="0"/>
          <a:ext cx="73251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C1A0B-9A04-4A84-B120-BA7B7C7AD55D}">
      <dsp:nvSpPr>
        <dsp:cNvPr id="0" name=""/>
        <dsp:cNvSpPr/>
      </dsp:nvSpPr>
      <dsp:spPr>
        <a:xfrm>
          <a:off x="0" y="0"/>
          <a:ext cx="7325166" cy="1285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b="1" kern="1200" dirty="0"/>
            <a:t>COMPETENCIAS EXCLUSIVAS DEL GOBIERNO AUTÓNOMO DESCENTRALIZADO PARROQUIAL RURAL</a:t>
          </a:r>
          <a:endParaRPr lang="en-US" sz="2500" kern="1200" dirty="0"/>
        </a:p>
      </dsp:txBody>
      <dsp:txXfrm>
        <a:off x="0" y="0"/>
        <a:ext cx="7325166" cy="1285305"/>
      </dsp:txXfrm>
    </dsp:sp>
    <dsp:sp modelId="{36DB0734-41BC-4A60-8E5E-B59A42DBE75E}">
      <dsp:nvSpPr>
        <dsp:cNvPr id="0" name=""/>
        <dsp:cNvSpPr/>
      </dsp:nvSpPr>
      <dsp:spPr>
        <a:xfrm>
          <a:off x="0" y="1285305"/>
          <a:ext cx="73251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1F6DD-3DE6-45E2-BA52-BAB886281F25}">
      <dsp:nvSpPr>
        <dsp:cNvPr id="0" name=""/>
        <dsp:cNvSpPr/>
      </dsp:nvSpPr>
      <dsp:spPr>
        <a:xfrm>
          <a:off x="0" y="1285305"/>
          <a:ext cx="7325166" cy="1285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kern="1200" dirty="0"/>
            <a:t>c) Planificar y mantener, en coordinación con los gobiernos provinciales, la vialidad parroquial rural</a:t>
          </a:r>
          <a:endParaRPr lang="en-US" sz="2500" kern="1200" dirty="0"/>
        </a:p>
      </dsp:txBody>
      <dsp:txXfrm>
        <a:off x="0" y="1285305"/>
        <a:ext cx="7325166" cy="1285305"/>
      </dsp:txXfrm>
    </dsp:sp>
    <dsp:sp modelId="{E033F512-403A-4502-AE5C-67934B8E48BB}">
      <dsp:nvSpPr>
        <dsp:cNvPr id="0" name=""/>
        <dsp:cNvSpPr/>
      </dsp:nvSpPr>
      <dsp:spPr>
        <a:xfrm>
          <a:off x="0" y="2570611"/>
          <a:ext cx="73251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A5742-E24F-41E3-A49C-280EC7AA755B}">
      <dsp:nvSpPr>
        <dsp:cNvPr id="0" name=""/>
        <dsp:cNvSpPr/>
      </dsp:nvSpPr>
      <dsp:spPr>
        <a:xfrm>
          <a:off x="0" y="2570611"/>
          <a:ext cx="7325166" cy="1285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0" y="2570611"/>
        <a:ext cx="7325166" cy="1285305"/>
      </dsp:txXfrm>
    </dsp:sp>
    <dsp:sp modelId="{84202277-3E5E-4421-A860-9FAD2FB9885D}">
      <dsp:nvSpPr>
        <dsp:cNvPr id="0" name=""/>
        <dsp:cNvSpPr/>
      </dsp:nvSpPr>
      <dsp:spPr>
        <a:xfrm>
          <a:off x="0" y="3855916"/>
          <a:ext cx="73251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9A6A4-5AB1-4E79-B202-E77B0865FEDA}">
      <dsp:nvSpPr>
        <dsp:cNvPr id="0" name=""/>
        <dsp:cNvSpPr/>
      </dsp:nvSpPr>
      <dsp:spPr>
        <a:xfrm>
          <a:off x="0" y="3855916"/>
          <a:ext cx="7325166" cy="1285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0" y="3855916"/>
        <a:ext cx="7325166" cy="1285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570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1315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4975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934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4771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2942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922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8631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3655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300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47947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31813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79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8363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80065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8878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672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E79510B-1B1F-4AA5-B89C-58778C1DC1F0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7A83898-2C24-478F-850B-9CC82756EC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3512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977180"/>
          </a:xfrm>
        </p:spPr>
        <p:txBody>
          <a:bodyPr>
            <a:normAutofit fontScale="90000"/>
          </a:bodyPr>
          <a:lstStyle/>
          <a:p>
            <a:r>
              <a:rPr lang="es-EC" sz="6000" b="1" dirty="0"/>
              <a:t>COMISIÓN DE OBRAS PUBLICAS PROYECTO: MANTENIMIENTO VIAL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76448" y="154745"/>
            <a:ext cx="5282652" cy="3882683"/>
          </a:xfrm>
        </p:spPr>
        <p:txBody>
          <a:bodyPr>
            <a:normAutofit/>
          </a:bodyPr>
          <a:lstStyle/>
          <a:p>
            <a:r>
              <a:rPr lang="es-EC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RENDICIÓN DE CUENTAS </a:t>
            </a:r>
          </a:p>
          <a:p>
            <a:r>
              <a:rPr lang="es-EC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GAD PARROQUIAL SAN VICENTE </a:t>
            </a:r>
          </a:p>
          <a:p>
            <a:r>
              <a:rPr lang="es-EC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2025</a:t>
            </a:r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99" y="809954"/>
            <a:ext cx="5131653" cy="286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08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135" y="643466"/>
            <a:ext cx="3435185" cy="5225627"/>
          </a:xfrm>
        </p:spPr>
        <p:txBody>
          <a:bodyPr anchor="ctr">
            <a:normAutofit/>
          </a:bodyPr>
          <a:lstStyle/>
          <a:p>
            <a:pPr fontAlgn="base"/>
            <a:r>
              <a:rPr lang="es-EC" sz="2500" b="1" dirty="0"/>
              <a:t>ART. 65 del CODIGO ORGANICO DE ORGANIZACIÓN TERRITORIAL AUTONOMIA Y DESCENTRALIZACION </a:t>
            </a:r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:a16="http://schemas.microsoft.com/office/drawing/2014/main" xmlns="" id="{8A4302A1-115A-4C40-BA38-623251A5FD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290282"/>
              </p:ext>
            </p:extLst>
          </p:nvPr>
        </p:nvGraphicFramePr>
        <p:xfrm>
          <a:off x="4351019" y="727871"/>
          <a:ext cx="7325166" cy="5141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xmlns="" id="{9DDED814-D9E2-4278-AB07-BA67C9B46A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75" y="56014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74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5440" y="286604"/>
            <a:ext cx="10698479" cy="1077962"/>
          </a:xfrm>
        </p:spPr>
        <p:txBody>
          <a:bodyPr>
            <a:noAutofit/>
          </a:bodyPr>
          <a:lstStyle/>
          <a:p>
            <a:pPr algn="ctr"/>
            <a:r>
              <a:rPr lang="es-EC" sz="3600" dirty="0">
                <a:latin typeface="Arial" panose="020B0604020202020204" pitchFamily="34" charset="0"/>
                <a:cs typeface="Arial" panose="020B0604020202020204" pitchFamily="34" charset="0"/>
              </a:rPr>
              <a:t>Se realizó el mantenimiento de limpieza de las siguientes vías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471397"/>
              </p:ext>
            </p:extLst>
          </p:nvPr>
        </p:nvGraphicFramePr>
        <p:xfrm>
          <a:off x="1619250" y="1364565"/>
          <a:ext cx="8987790" cy="528503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235589">
                  <a:extLst>
                    <a:ext uri="{9D8B030D-6E8A-4147-A177-3AD203B41FA5}">
                      <a16:colId xmlns:a16="http://schemas.microsoft.com/office/drawing/2014/main" xmlns="" val="2099568013"/>
                    </a:ext>
                  </a:extLst>
                </a:gridCol>
                <a:gridCol w="2752201">
                  <a:extLst>
                    <a:ext uri="{9D8B030D-6E8A-4147-A177-3AD203B41FA5}">
                      <a16:colId xmlns:a16="http://schemas.microsoft.com/office/drawing/2014/main" xmlns="" val="254670213"/>
                    </a:ext>
                  </a:extLst>
                </a:gridCol>
              </a:tblGrid>
              <a:tr h="405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VIAS INTERVENIDAS</a:t>
                      </a:r>
                      <a:endParaRPr lang="es-EC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DISTANCIA (KM)</a:t>
                      </a:r>
                      <a:endParaRPr lang="es-EC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3754597079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POTRERILLOS - RETIRO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4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2742153367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COLLAY CHICO - HUAGRA RANCHO</a:t>
                      </a: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3168812738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DOLOROSA – LA MERCED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4270318365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 MERCED –</a:t>
                      </a: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PUENTE DE </a:t>
                      </a:r>
                      <a:r>
                        <a:rPr lang="es-EC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SANTA</a:t>
                      </a: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TERESITA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4157981320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</a:t>
                      </a: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MERCED – COLEGIO A DISTANCIA 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s-EC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00m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1254062780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VIA AL RESERVORIO 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3666385494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s-EC" sz="2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IA SECUNDARIA LA MERCED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1715648766"/>
                  </a:ext>
                </a:extLst>
              </a:tr>
              <a:tr h="4169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 MERCED – PALO BLANCO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800M</a:t>
                      </a:r>
                      <a:endParaRPr lang="es-EC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4015327968"/>
                  </a:ext>
                </a:extLst>
              </a:tr>
              <a:tr h="4885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 VICENTE - EL BELEN 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500 M</a:t>
                      </a:r>
                      <a:endParaRPr lang="es-EC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2683281361"/>
                  </a:ext>
                </a:extLst>
              </a:tr>
              <a:tr h="4885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VIA ALTERNA POTRERILLOS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 M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3709381672"/>
                  </a:ext>
                </a:extLst>
              </a:tr>
              <a:tr h="4885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s-ES" sz="17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s-EC" sz="17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20.4M</a:t>
                      </a:r>
                      <a:endParaRPr lang="es-EC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5551" marR="115551" marT="0" marB="0" anchor="ctr"/>
                </a:tc>
                <a:extLst>
                  <a:ext uri="{0D108BD9-81ED-4DB2-BD59-A6C34878D82A}">
                    <a16:rowId xmlns:a16="http://schemas.microsoft.com/office/drawing/2014/main" xmlns="" val="268861019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" y="0"/>
            <a:ext cx="1592852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33" name="Imagen 32" descr="Logotipo&#10;&#10;Descripción generada automáticamente">
            <a:extLst>
              <a:ext uri="{FF2B5EF4-FFF2-40B4-BE49-F238E27FC236}">
                <a16:creationId xmlns:a16="http://schemas.microsoft.com/office/drawing/2014/main" xmlns="" id="{0483376D-95CC-42CF-9D5A-85FCF963EA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75" y="56014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0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145366"/>
            <a:ext cx="9905998" cy="1326973"/>
          </a:xfrm>
        </p:spPr>
        <p:txBody>
          <a:bodyPr/>
          <a:lstStyle/>
          <a:p>
            <a:r>
              <a:rPr lang="es-MX" dirty="0"/>
              <a:t>REALIZACION DE una </a:t>
            </a:r>
            <a:r>
              <a:rPr lang="es-MX" dirty="0" err="1"/>
              <a:t>via</a:t>
            </a:r>
            <a:r>
              <a:rPr lang="es-MX" dirty="0"/>
              <a:t> alterna EN LA DOLOROSA Lado la cancha de uso </a:t>
            </a:r>
            <a:r>
              <a:rPr lang="es-MX" dirty="0" err="1"/>
              <a:t>multiple</a:t>
            </a:r>
            <a:r>
              <a:rPr lang="es-MX" dirty="0"/>
              <a:t>.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936" y="1410598"/>
            <a:ext cx="5578828" cy="251047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5059" y="1410599"/>
            <a:ext cx="5578829" cy="25104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5555" y="4096892"/>
            <a:ext cx="5920890" cy="2664400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801" y="5941732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40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0497" y="4283273"/>
            <a:ext cx="8932985" cy="210345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MANTENIMIENTO DE la via la Merced – colegio a distancia</a:t>
            </a:r>
          </a:p>
        </p:txBody>
      </p:sp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xmlns="" id="{413663B6-0EE0-4E8F-BCA6-D04964C9E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903" y="140422"/>
            <a:ext cx="1179134" cy="6578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962" y="1704444"/>
            <a:ext cx="5846212" cy="26353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0762" y="1692251"/>
            <a:ext cx="5900306" cy="26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6614" y="78655"/>
            <a:ext cx="3364959" cy="448661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167" y="116092"/>
            <a:ext cx="6751080" cy="304330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20232" y="4472609"/>
            <a:ext cx="5020601" cy="19299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LIMPIEZA DE LA VIA</a:t>
            </a:r>
            <a:b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 reservorio</a:t>
            </a:r>
          </a:p>
        </p:txBody>
      </p:sp>
      <p:pic>
        <p:nvPicPr>
          <p:cNvPr id="28" name="Imagen 27" descr="Logotipo&#10;&#10;Descripción generada automáticamente">
            <a:extLst>
              <a:ext uri="{FF2B5EF4-FFF2-40B4-BE49-F238E27FC236}">
                <a16:creationId xmlns:a16="http://schemas.microsoft.com/office/drawing/2014/main" xmlns="" id="{2F54F6B4-5F8C-4261-87B8-0E56895F62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699" y="168556"/>
            <a:ext cx="1179134" cy="657892"/>
          </a:xfrm>
          <a:prstGeom prst="rect">
            <a:avLst/>
          </a:prstGeom>
        </p:spPr>
      </p:pic>
      <p:sp>
        <p:nvSpPr>
          <p:cNvPr id="3" name="AutoShape 2" descr="blob:https://web.whatsapp.com/8eedc08f-fb67-48b0-af20-b95e8c6ebc5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4" descr="blob:https://web.whatsapp.com/ddd94192-8736-4685-889b-ec50bb31f0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166" y="3683858"/>
            <a:ext cx="6751080" cy="304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7792" y="5560142"/>
            <a:ext cx="10339754" cy="1297857"/>
          </a:xfrm>
        </p:spPr>
        <p:txBody>
          <a:bodyPr>
            <a:noAutofit/>
          </a:bodyPr>
          <a:lstStyle/>
          <a:p>
            <a:pPr algn="just"/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Limpieza de derrumbo en la merced sector osomicuna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2" r="8962"/>
          <a:stretch/>
        </p:blipFill>
        <p:spPr>
          <a:xfrm>
            <a:off x="147089" y="158815"/>
            <a:ext cx="5132834" cy="281913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0188" y="158815"/>
            <a:ext cx="6191085" cy="2790862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28" y="5959694"/>
            <a:ext cx="1179134" cy="6578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E5234BD-7FFE-4115-83FC-D15DB0A785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872" y="3052917"/>
            <a:ext cx="5648632" cy="25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35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4912" y="1195754"/>
            <a:ext cx="4951826" cy="416666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LIMPIEZA DE LA VIA potrerillos -retiro</a:t>
            </a:r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xmlns="" id="{E6B67965-D44F-4259-BAF1-CE9539054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9" y="6061784"/>
            <a:ext cx="1179134" cy="6578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3068" y="681926"/>
            <a:ext cx="6336523" cy="28564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918" y="681926"/>
            <a:ext cx="5491985" cy="24757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814" y="3872947"/>
            <a:ext cx="6372777" cy="28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31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2368" y="4642338"/>
            <a:ext cx="11989631" cy="17865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LIMPIEZA DE LA VIA COLLAY CHICO - HUAGRARRANCHO </a:t>
            </a:r>
          </a:p>
        </p:txBody>
      </p:sp>
      <p:pic>
        <p:nvPicPr>
          <p:cNvPr id="42" name="Imagen 41" descr="Logotipo&#10;&#10;Descripción generada automáticamente">
            <a:extLst>
              <a:ext uri="{FF2B5EF4-FFF2-40B4-BE49-F238E27FC236}">
                <a16:creationId xmlns:a16="http://schemas.microsoft.com/office/drawing/2014/main" xmlns="" id="{70AF1EB9-3BEE-4583-B85D-2CDF6981A2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403" y="218065"/>
            <a:ext cx="1179134" cy="65789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5774" y="182896"/>
            <a:ext cx="4230857" cy="56411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6739" y="182896"/>
            <a:ext cx="3970214" cy="29776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A815320-135C-4A3B-AECA-79FC0A070F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4" y="3273096"/>
            <a:ext cx="5668764" cy="255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6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184" y="3429000"/>
            <a:ext cx="5497367" cy="2788920"/>
          </a:xfrm>
        </p:spPr>
        <p:txBody>
          <a:bodyPr/>
          <a:lstStyle/>
          <a:p>
            <a:r>
              <a:rPr lang="es-MX" dirty="0"/>
              <a:t>LIMPIEZA DE DERRUMBOS EN LA VIA LA DOLOROSA - LA MERCED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731" y="5939323"/>
            <a:ext cx="1176630" cy="6584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9163" y="106754"/>
            <a:ext cx="5872261" cy="26471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20C4C2C-11D3-49D1-AF41-0C9BEE32DE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84" y="109474"/>
            <a:ext cx="5866228" cy="26444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CEEF293-20C2-4ABC-96BF-2331FFFEEC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02" y="2792019"/>
            <a:ext cx="2517939" cy="395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19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078" y="41690"/>
            <a:ext cx="7301131" cy="10975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Limpieza de derrumbos en LA VIA LA MERCED –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guadalupe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984" y="159551"/>
            <a:ext cx="1179134" cy="6578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521" y="1347881"/>
            <a:ext cx="5845480" cy="26304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4254" y="1139227"/>
            <a:ext cx="2528864" cy="56098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2179" y="4081318"/>
            <a:ext cx="5835270" cy="263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33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872648"/>
            <a:ext cx="9210699" cy="224179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/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4900" dirty="0">
                <a:solidFill>
                  <a:srgbClr val="FFFFFF"/>
                </a:solidFill>
              </a:rPr>
              <a:t>limpieza de derrumbos en la via Guadalupe – Cristo Rey</a:t>
            </a:r>
          </a:p>
        </p:txBody>
      </p:sp>
      <p:pic>
        <p:nvPicPr>
          <p:cNvPr id="26" name="Imagen 25" descr="Logotipo&#10;&#10;Descripción generada automáticamente">
            <a:extLst>
              <a:ext uri="{FF2B5EF4-FFF2-40B4-BE49-F238E27FC236}">
                <a16:creationId xmlns:a16="http://schemas.microsoft.com/office/drawing/2014/main" xmlns="" id="{373705E0-3EA5-46FE-9E65-E426C0BA76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64" y="6019981"/>
            <a:ext cx="1179134" cy="657892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67" y="180127"/>
            <a:ext cx="5985434" cy="269815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3259" y="214954"/>
            <a:ext cx="5908175" cy="266333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0700" y="2951767"/>
            <a:ext cx="2870734" cy="38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3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542" y="787791"/>
            <a:ext cx="4738427" cy="3796014"/>
          </a:xfrm>
        </p:spPr>
        <p:txBody>
          <a:bodyPr/>
          <a:lstStyle/>
          <a:p>
            <a:r>
              <a:rPr lang="es-MX" sz="4000" dirty="0"/>
              <a:t>Limpieza de derrumbos EN LA VIA cristo rey – san marcos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8265" y="0"/>
            <a:ext cx="6621193" cy="3724421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5" y="5993779"/>
            <a:ext cx="1179134" cy="6578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7CA9E99-0658-47C1-B059-972FF524C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381" y="3868615"/>
            <a:ext cx="6643078" cy="298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52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4222" y="5524500"/>
            <a:ext cx="9031458" cy="1130300"/>
          </a:xfrm>
        </p:spPr>
        <p:txBody>
          <a:bodyPr/>
          <a:lstStyle/>
          <a:p>
            <a:pPr algn="ctr"/>
            <a:r>
              <a:rPr lang="es-MX" dirty="0"/>
              <a:t>LIMPIEZA DE DERRUMBOS EN LA VIA SAN MARCOS – chocar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736" y="79732"/>
            <a:ext cx="6304451" cy="28419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9313" y="3046097"/>
            <a:ext cx="4406049" cy="2478403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9" y="5996908"/>
            <a:ext cx="1179134" cy="6578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FCE7954-9527-4E54-BF4F-AC63B82D6A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03" y="87346"/>
            <a:ext cx="5233261" cy="393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2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-377370"/>
            <a:ext cx="9905998" cy="1930399"/>
          </a:xfrm>
        </p:spPr>
        <p:txBody>
          <a:bodyPr/>
          <a:lstStyle/>
          <a:p>
            <a:r>
              <a:rPr lang="es-MX" dirty="0"/>
              <a:t>Limpieza de derrumbo en la cancha de la escaramuza de santa teresita.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81" y="1491820"/>
            <a:ext cx="6294082" cy="283729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3827" y="1495879"/>
            <a:ext cx="5608516" cy="2833234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295" y="145366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6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9311" y="0"/>
            <a:ext cx="10410092" cy="1575582"/>
          </a:xfrm>
        </p:spPr>
        <p:txBody>
          <a:bodyPr>
            <a:normAutofit/>
          </a:bodyPr>
          <a:lstStyle/>
          <a:p>
            <a:r>
              <a:rPr lang="es-MX" dirty="0"/>
              <a:t>Limpieza de derrumbo en la </a:t>
            </a:r>
            <a:r>
              <a:rPr lang="es-MX" dirty="0" err="1"/>
              <a:t>via</a:t>
            </a:r>
            <a:r>
              <a:rPr lang="es-MX" dirty="0"/>
              <a:t> alterna en la dolorosa sector la loma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597" y="1445170"/>
            <a:ext cx="11612174" cy="5234620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9" y="346663"/>
            <a:ext cx="1179134" cy="657892"/>
          </a:xfrm>
          <a:prstGeom prst="rect">
            <a:avLst/>
          </a:prstGeom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9390613E-CA64-4AF1-B241-998BA4F240B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 flipV="1">
            <a:off x="11047410" y="2602523"/>
            <a:ext cx="45719" cy="6447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95297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57" y="0"/>
            <a:ext cx="11325170" cy="1814732"/>
          </a:xfrm>
        </p:spPr>
        <p:txBody>
          <a:bodyPr/>
          <a:lstStyle/>
          <a:p>
            <a:r>
              <a:rPr lang="es-MX" dirty="0"/>
              <a:t>Arreglo de agua potable en la dolorosa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57" y="1607177"/>
            <a:ext cx="9650953" cy="4342928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129" y="5447129"/>
            <a:ext cx="1802961" cy="10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63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3895" y="609600"/>
            <a:ext cx="5950633" cy="1905000"/>
          </a:xfrm>
        </p:spPr>
        <p:txBody>
          <a:bodyPr/>
          <a:lstStyle/>
          <a:p>
            <a:r>
              <a:rPr lang="es-MX" dirty="0"/>
              <a:t>Limpieza de derrumbo en la vía la merced – tanques de agua potable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1" r="10631"/>
          <a:stretch/>
        </p:blipFill>
        <p:spPr>
          <a:xfrm>
            <a:off x="6680734" y="35515"/>
            <a:ext cx="5466482" cy="3124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" r="8706"/>
          <a:stretch/>
        </p:blipFill>
        <p:spPr>
          <a:xfrm>
            <a:off x="98474" y="3159715"/>
            <a:ext cx="6582260" cy="3592776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395" y="4678623"/>
            <a:ext cx="1802961" cy="10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10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4" y="609600"/>
            <a:ext cx="7228864" cy="1675457"/>
          </a:xfrm>
        </p:spPr>
        <p:txBody>
          <a:bodyPr>
            <a:normAutofit/>
          </a:bodyPr>
          <a:lstStyle/>
          <a:p>
            <a:r>
              <a:rPr lang="es-MX" sz="4000" dirty="0"/>
              <a:t>Bacheo de la vía </a:t>
            </a:r>
            <a:r>
              <a:rPr lang="es-MX" sz="4000" dirty="0"/>
              <a:t>el belén- </a:t>
            </a:r>
            <a:r>
              <a:rPr lang="es-MX" sz="4000" dirty="0" smtClean="0"/>
              <a:t>SAN </a:t>
            </a:r>
            <a:r>
              <a:rPr lang="es-MX" sz="4000" dirty="0" err="1" smtClean="0"/>
              <a:t>vicente</a:t>
            </a:r>
            <a:r>
              <a:rPr lang="es-MX" sz="4000" dirty="0" smtClean="0"/>
              <a:t>   </a:t>
            </a:r>
            <a:endParaRPr lang="es-MX" sz="4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r="8214"/>
          <a:stretch/>
        </p:blipFill>
        <p:spPr>
          <a:xfrm>
            <a:off x="121920" y="2285057"/>
            <a:ext cx="6985441" cy="4379287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" y="196248"/>
            <a:ext cx="1179134" cy="65789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2AC8C107-BDA5-4FDD-965E-03CAEDB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581702"/>
            <a:ext cx="88900" cy="74380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4EA9040-EF33-4DF7-B09F-72B163DBE2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517" y="27430"/>
            <a:ext cx="4065563" cy="340157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B503D4D-57C5-455B-9C65-14714604FA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296" y="3429000"/>
            <a:ext cx="3666893" cy="340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20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7803" y="140372"/>
            <a:ext cx="10023587" cy="1402157"/>
          </a:xfrm>
        </p:spPr>
        <p:txBody>
          <a:bodyPr>
            <a:normAutofit/>
          </a:bodyPr>
          <a:lstStyle/>
          <a:p>
            <a:r>
              <a:rPr lang="es-MX" sz="4000" dirty="0"/>
              <a:t>LIMPIEZA DE CAMINO PUBLICO LA MERCED – PUENTE DE SANTA TERESITA  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" y="196248"/>
            <a:ext cx="1179134" cy="65789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2AC8C107-BDA5-4FDD-965E-03CAEDB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581702"/>
            <a:ext cx="88900" cy="7438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267CFF6-769F-4C41-9DC2-87903ACC1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26" y="1542528"/>
            <a:ext cx="3889428" cy="51751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FF37A25F-B52D-4E70-BD5E-63172FACDE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79" y="1542528"/>
            <a:ext cx="2328795" cy="51751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1DA6A998-33FC-4E1D-8427-837E79BB6C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59" y="1542528"/>
            <a:ext cx="2328795" cy="51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25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9744" y="268035"/>
            <a:ext cx="10642256" cy="1560766"/>
          </a:xfrm>
        </p:spPr>
        <p:txBody>
          <a:bodyPr>
            <a:normAutofit/>
          </a:bodyPr>
          <a:lstStyle/>
          <a:p>
            <a:r>
              <a:rPr lang="es-MX" sz="4000" dirty="0"/>
              <a:t>LIMPIEZA DE CAMINO PUBLICO EN LA MERCED, BARRIO BELLAVISTA.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" b="3273"/>
          <a:stretch/>
        </p:blipFill>
        <p:spPr>
          <a:xfrm>
            <a:off x="121920" y="2106179"/>
            <a:ext cx="7270772" cy="4558166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" y="196248"/>
            <a:ext cx="1179134" cy="65789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2AC8C107-BDA5-4FDD-965E-03CAEDB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581702"/>
            <a:ext cx="88900" cy="7438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8A748F-D6F8-4A46-8332-48B04D79E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661" y="2101869"/>
            <a:ext cx="3457575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30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1" y="609600"/>
            <a:ext cx="5913120" cy="4004603"/>
          </a:xfrm>
        </p:spPr>
        <p:txBody>
          <a:bodyPr>
            <a:normAutofit/>
          </a:bodyPr>
          <a:lstStyle/>
          <a:p>
            <a:r>
              <a:rPr lang="es-MX" sz="4000" dirty="0"/>
              <a:t>Limpieza de cuneta en la </a:t>
            </a:r>
            <a:r>
              <a:rPr lang="es-MX" sz="4000" dirty="0" err="1"/>
              <a:t>via</a:t>
            </a:r>
            <a:r>
              <a:rPr lang="es-MX" sz="4000" dirty="0"/>
              <a:t> potrerillos. 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" y="196248"/>
            <a:ext cx="1179134" cy="65789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2AC8C107-BDA5-4FDD-965E-03CAEDB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581702"/>
            <a:ext cx="88900" cy="7438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33F6128-AF6D-49CD-88C8-A31CDC3A1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67" y="105117"/>
            <a:ext cx="4970424" cy="662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46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015" y="280655"/>
            <a:ext cx="6738425" cy="1168318"/>
          </a:xfrm>
        </p:spPr>
        <p:txBody>
          <a:bodyPr>
            <a:normAutofit fontScale="90000"/>
          </a:bodyPr>
          <a:lstStyle/>
          <a:p>
            <a:r>
              <a:rPr lang="es-MX" sz="4000" dirty="0"/>
              <a:t>Limpieza de pasos de agua en la </a:t>
            </a:r>
            <a:r>
              <a:rPr lang="es-MX" sz="4000" dirty="0" err="1"/>
              <a:t>via</a:t>
            </a:r>
            <a:r>
              <a:rPr lang="es-MX" sz="4000" dirty="0"/>
              <a:t> la merced – santa teresita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2" y="5919453"/>
            <a:ext cx="1179134" cy="65789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2AC8C107-BDA5-4FDD-965E-03CAEDB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581702"/>
            <a:ext cx="88900" cy="7438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33F6128-AF6D-49CD-88C8-A31CDC3A1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4523" y="202334"/>
            <a:ext cx="4904936" cy="653991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6886935-2A98-4187-B292-BF30FE7CBE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554" y="1716257"/>
            <a:ext cx="3769494" cy="502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73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015" y="280655"/>
            <a:ext cx="6738425" cy="1168318"/>
          </a:xfrm>
        </p:spPr>
        <p:txBody>
          <a:bodyPr>
            <a:normAutofit fontScale="90000"/>
          </a:bodyPr>
          <a:lstStyle/>
          <a:p>
            <a:r>
              <a:rPr lang="es-MX" sz="4000" dirty="0"/>
              <a:t>Limpieza de un deslave en la </a:t>
            </a:r>
            <a:r>
              <a:rPr lang="es-MX" sz="4000" dirty="0" err="1"/>
              <a:t>via</a:t>
            </a:r>
            <a:r>
              <a:rPr lang="es-MX" sz="4000" dirty="0"/>
              <a:t> la nube – la merced 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5919453"/>
            <a:ext cx="1179134" cy="657892"/>
          </a:xfrm>
          <a:prstGeom prst="rect">
            <a:avLst/>
          </a:prstGeom>
        </p:spPr>
      </p:pic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2AC8C107-BDA5-4FDD-965E-03CAEDBDF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581702"/>
            <a:ext cx="88900" cy="74380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33F6128-AF6D-49CD-88C8-A31CDC3A15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692" y="2518117"/>
            <a:ext cx="5567323" cy="41754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6886935-2A98-4187-B292-BF30FE7CBE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8591" y="303750"/>
            <a:ext cx="4792394" cy="638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06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477" y="157316"/>
            <a:ext cx="10840933" cy="1179871"/>
          </a:xfrm>
        </p:spPr>
        <p:txBody>
          <a:bodyPr>
            <a:normAutofit/>
          </a:bodyPr>
          <a:lstStyle/>
          <a:p>
            <a:r>
              <a:rPr lang="es-EC" sz="4000" dirty="0"/>
              <a:t>mantenimiento a nivel </a:t>
            </a:r>
            <a:r>
              <a:rPr lang="es-EC" sz="4000" dirty="0" err="1" smtClean="0"/>
              <a:t>dELEGADO</a:t>
            </a:r>
            <a:endParaRPr lang="es-MX" sz="4000" dirty="0"/>
          </a:p>
        </p:txBody>
      </p:sp>
      <p:pic>
        <p:nvPicPr>
          <p:cNvPr id="4" name="tabl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710" y="1235691"/>
            <a:ext cx="9242322" cy="557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07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575" y="647114"/>
            <a:ext cx="6211287" cy="1209551"/>
          </a:xfrm>
        </p:spPr>
        <p:txBody>
          <a:bodyPr/>
          <a:lstStyle/>
          <a:p>
            <a:r>
              <a:rPr lang="es-MX" dirty="0"/>
              <a:t>Toluca – tina baja - </a:t>
            </a:r>
            <a:r>
              <a:rPr lang="es-MX" dirty="0" err="1"/>
              <a:t>interoceanica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6"/>
          <a:stretch/>
        </p:blipFill>
        <p:spPr>
          <a:xfrm>
            <a:off x="155575" y="1963614"/>
            <a:ext cx="6112814" cy="4746676"/>
          </a:xfrm>
          <a:prstGeom prst="rect">
            <a:avLst/>
          </a:prstGeom>
        </p:spPr>
      </p:pic>
      <p:sp>
        <p:nvSpPr>
          <p:cNvPr id="5" name="AutoShape 2" descr="blob:https://web.whatsapp.com/6a0d9484-7c2d-443d-8d08-a63e022399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4" descr="blob:https://web.whatsapp.com/6a0d9484-7c2d-443d-8d08-a63e022399bc"/>
          <p:cNvSpPr>
            <a:spLocks noChangeAspect="1" noChangeArrowheads="1"/>
          </p:cNvSpPr>
          <p:nvPr/>
        </p:nvSpPr>
        <p:spPr bwMode="auto">
          <a:xfrm flipH="1">
            <a:off x="48627" y="7937"/>
            <a:ext cx="259348" cy="25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863" y="4132824"/>
            <a:ext cx="5719758" cy="25774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20271"/>
          <a:stretch/>
        </p:blipFill>
        <p:spPr>
          <a:xfrm>
            <a:off x="6780627" y="52979"/>
            <a:ext cx="5137421" cy="3957780"/>
          </a:xfrm>
          <a:prstGeom prst="rect">
            <a:avLst/>
          </a:prstGeom>
        </p:spPr>
      </p:pic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23" y="86051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74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677" y="609600"/>
            <a:ext cx="5711484" cy="1905000"/>
          </a:xfrm>
        </p:spPr>
        <p:txBody>
          <a:bodyPr/>
          <a:lstStyle/>
          <a:p>
            <a:r>
              <a:rPr lang="es-MX" dirty="0" err="1"/>
              <a:t>Pangrande</a:t>
            </a:r>
            <a:r>
              <a:rPr lang="es-MX" dirty="0"/>
              <a:t> – el </a:t>
            </a:r>
            <a:r>
              <a:rPr lang="es-MX" dirty="0" err="1"/>
              <a:t>belen</a:t>
            </a:r>
            <a:r>
              <a:rPr lang="es-MX" dirty="0"/>
              <a:t>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676" y="3334043"/>
            <a:ext cx="7388297" cy="3329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949" y="53829"/>
            <a:ext cx="7029509" cy="3167673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416" y="5654513"/>
            <a:ext cx="1179134" cy="6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79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</a:t>
            </a:r>
            <a:r>
              <a:rPr lang="es-MX" dirty="0" err="1"/>
              <a:t>belen</a:t>
            </a:r>
            <a:r>
              <a:rPr lang="es-MX" dirty="0"/>
              <a:t> – las cruces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969" y="952499"/>
            <a:ext cx="5894315" cy="32526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0" y="2124223"/>
            <a:ext cx="6069429" cy="4552072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129" y="5447129"/>
            <a:ext cx="1802961" cy="10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97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77" y="609600"/>
            <a:ext cx="4349681" cy="1905000"/>
          </a:xfrm>
        </p:spPr>
        <p:txBody>
          <a:bodyPr/>
          <a:lstStyle/>
          <a:p>
            <a:r>
              <a:rPr lang="es-MX" dirty="0"/>
              <a:t>La merced - </a:t>
            </a:r>
            <a:r>
              <a:rPr lang="es-MX" dirty="0" err="1"/>
              <a:t>montenegro</a:t>
            </a:r>
            <a:r>
              <a:rPr lang="es-MX" dirty="0"/>
              <a:t> (mina la merced)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77" y="3404382"/>
            <a:ext cx="7481955" cy="33715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994" y="85285"/>
            <a:ext cx="7147014" cy="3220623"/>
          </a:xfrm>
          <a:prstGeom prst="rect">
            <a:avLst/>
          </a:prstGeom>
        </p:spPr>
      </p:pic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942" y="5660077"/>
            <a:ext cx="1648217" cy="9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44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3185"/>
          <a:stretch/>
        </p:blipFill>
        <p:spPr>
          <a:xfrm>
            <a:off x="31237" y="3671961"/>
            <a:ext cx="4166555" cy="3124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4" y="75769"/>
            <a:ext cx="4781529" cy="35961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35" b="33190"/>
          <a:stretch/>
        </p:blipFill>
        <p:spPr>
          <a:xfrm>
            <a:off x="4953100" y="609600"/>
            <a:ext cx="7099409" cy="524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4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4632" y="442452"/>
            <a:ext cx="11572567" cy="2224547"/>
          </a:xfrm>
        </p:spPr>
        <p:txBody>
          <a:bodyPr>
            <a:normAutofit/>
          </a:bodyPr>
          <a:lstStyle/>
          <a:p>
            <a:r>
              <a:rPr lang="es-EC" sz="4000" b="1" dirty="0"/>
              <a:t>Mantenimiento </a:t>
            </a:r>
            <a:r>
              <a:rPr lang="es-EC" sz="4000" b="1" dirty="0" err="1"/>
              <a:t>VIAl</a:t>
            </a:r>
            <a:r>
              <a:rPr lang="es-EC" sz="4000" b="1" dirty="0"/>
              <a:t> a nivel de lastre con  presupuesto de la prefectura del </a:t>
            </a:r>
            <a:r>
              <a:rPr lang="es-EC" sz="4000" b="1" dirty="0" err="1"/>
              <a:t>azuay</a:t>
            </a:r>
            <a:endParaRPr lang="es-MX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2284" y="2666999"/>
            <a:ext cx="10343535" cy="3124201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s-EC" sz="3200" b="1" dirty="0"/>
              <a:t>Intervino una longitud 15.70 KM</a:t>
            </a:r>
          </a:p>
          <a:p>
            <a:pPr>
              <a:buFontTx/>
              <a:buChar char="-"/>
            </a:pPr>
            <a:r>
              <a:rPr lang="es-EC" sz="3200" b="1" dirty="0"/>
              <a:t>Presupuesto invertido: 62312.32</a:t>
            </a:r>
          </a:p>
          <a:p>
            <a:pPr>
              <a:buFontTx/>
              <a:buChar char="-"/>
            </a:pPr>
            <a:r>
              <a:rPr lang="es-MX" sz="3200" b="1" dirty="0"/>
              <a:t>PRESUPUESTO DESDE LA PREFECTURA 57312.32</a:t>
            </a:r>
          </a:p>
          <a:p>
            <a:pPr>
              <a:buFontTx/>
              <a:buChar char="-"/>
            </a:pPr>
            <a:r>
              <a:rPr lang="es-MX" sz="3200" b="1" dirty="0"/>
              <a:t>PRESUPUESTO DEL GAD PARROQUIAL 5.000</a:t>
            </a:r>
            <a:endParaRPr lang="es-EC" sz="3200" b="1" dirty="0"/>
          </a:p>
          <a:p>
            <a:pPr>
              <a:buFontTx/>
              <a:buChar char="-"/>
            </a:pPr>
            <a:r>
              <a:rPr lang="es-EC" sz="3200" b="1" dirty="0"/>
              <a:t>Apoya municipio Cantonal El Pan como Fiscalizador de la obra.</a:t>
            </a:r>
          </a:p>
          <a:p>
            <a:endParaRPr lang="es-MX" dirty="0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xmlns="" id="{C31C3F18-4927-4B3D-933B-321B00ABD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155" y="5137135"/>
            <a:ext cx="2824869" cy="157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58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850570"/>
          </a:xfrm>
        </p:spPr>
        <p:txBody>
          <a:bodyPr>
            <a:normAutofit/>
          </a:bodyPr>
          <a:lstStyle/>
          <a:p>
            <a:r>
              <a:rPr lang="es-EC" b="1" dirty="0"/>
              <a:t>COMISION DE OBRAS PUBLICAS</a:t>
            </a:r>
            <a:br>
              <a:rPr lang="es-EC" b="1" dirty="0"/>
            </a:br>
            <a:r>
              <a:rPr lang="es-EC" b="1" dirty="0"/>
              <a:t>PROYECTO: MANTENIMIENTO VIAL  </a:t>
            </a:r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7" y="1011000"/>
            <a:ext cx="5131653" cy="286089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261317" y="943942"/>
            <a:ext cx="62817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C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579867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12175</TotalTime>
  <Words>403</Words>
  <Application>Microsoft Office PowerPoint</Application>
  <PresentationFormat>Panorámica</PresentationFormat>
  <Paragraphs>66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Algerian</vt:lpstr>
      <vt:lpstr>Arial</vt:lpstr>
      <vt:lpstr>Century Gothic</vt:lpstr>
      <vt:lpstr>Courier New</vt:lpstr>
      <vt:lpstr>Times New Roman</vt:lpstr>
      <vt:lpstr>Malla</vt:lpstr>
      <vt:lpstr>COMISIÓN DE OBRAS PUBLICAS PROYECTO: MANTENIMIENTO VIAL</vt:lpstr>
      <vt:lpstr>ART. 65 del CODIGO ORGANICO DE ORGANIZACIÓN TERRITORIAL AUTONOMIA Y DESCENTRALIZACION </vt:lpstr>
      <vt:lpstr>Se realizó el mantenimiento de limpieza de las siguientes vías </vt:lpstr>
      <vt:lpstr>REALIZACION DE una via alterna EN LA DOLOROSA Lado la cancha de uso multiple. </vt:lpstr>
      <vt:lpstr>MANTENIMIENTO DE la via la Merced – colegio a distancia</vt:lpstr>
      <vt:lpstr>LIMPIEZA DE LA VIA al reservorio</vt:lpstr>
      <vt:lpstr>Limpieza de derrumbo en la merced sector osomicuna</vt:lpstr>
      <vt:lpstr>LIMPIEZA DE LA VIA potrerillos -retiro</vt:lpstr>
      <vt:lpstr>   LIMPIEZA DE LA VIA COLLAY CHICO - HUAGRARRANCHO </vt:lpstr>
      <vt:lpstr>LIMPIEZA DE DERRUMBOS EN LA VIA LA DOLOROSA - LA MERCED </vt:lpstr>
      <vt:lpstr>Limpieza de derrumbos en LA VIA LA MERCED – guadalupe</vt:lpstr>
      <vt:lpstr>   limpieza de derrumbos en la via Guadalupe – Cristo Rey</vt:lpstr>
      <vt:lpstr>Limpieza de derrumbos EN LA VIA cristo rey – san marcos</vt:lpstr>
      <vt:lpstr>LIMPIEZA DE DERRUMBOS EN LA VIA SAN MARCOS – chocar </vt:lpstr>
      <vt:lpstr>Limpieza de derrumbo en la cancha de la escaramuza de santa teresita.</vt:lpstr>
      <vt:lpstr>Limpieza de derrumbo en la via alterna en la dolorosa sector la loma </vt:lpstr>
      <vt:lpstr>Arreglo de agua potable en la dolorosa </vt:lpstr>
      <vt:lpstr>Limpieza de derrumbo en la vía la merced – tanques de agua potable </vt:lpstr>
      <vt:lpstr>Bacheo de la vía el belén- SAN vicente   </vt:lpstr>
      <vt:lpstr>LIMPIEZA DE CAMINO PUBLICO LA MERCED – PUENTE DE SANTA TERESITA  </vt:lpstr>
      <vt:lpstr>LIMPIEZA DE CAMINO PUBLICO EN LA MERCED, BARRIO BELLAVISTA.</vt:lpstr>
      <vt:lpstr>Limpieza de cuneta en la via potrerillos. </vt:lpstr>
      <vt:lpstr>Limpieza de pasos de agua en la via la merced – santa teresita</vt:lpstr>
      <vt:lpstr>Limpieza de un deslave en la via la nube – la merced </vt:lpstr>
      <vt:lpstr>mantenimiento a nivel dELEGADO</vt:lpstr>
      <vt:lpstr>Toluca – tina baja - interoceanica</vt:lpstr>
      <vt:lpstr>Pangrande – el belen </vt:lpstr>
      <vt:lpstr>El belen – las cruces </vt:lpstr>
      <vt:lpstr>La merced - montenegro (mina la merced)</vt:lpstr>
      <vt:lpstr>Presentación de PowerPoint</vt:lpstr>
      <vt:lpstr>Mantenimiento VIAl a nivel de lastre con  presupuesto de la prefectura del azuay</vt:lpstr>
      <vt:lpstr>COMISION DE OBRAS PUBLICAS PROYECTO: MANTENIMIENTO VIAL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 SOLIDARIA 2019</dc:title>
  <dc:creator>Usuario</dc:creator>
  <cp:lastModifiedBy>USER</cp:lastModifiedBy>
  <cp:revision>207</cp:revision>
  <dcterms:created xsi:type="dcterms:W3CDTF">2021-06-22T01:09:19Z</dcterms:created>
  <dcterms:modified xsi:type="dcterms:W3CDTF">2026-06-05T14:25:28Z</dcterms:modified>
</cp:coreProperties>
</file>