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Hoja1!$B$2:$C$2</c:f>
              <c:strCache>
                <c:ptCount val="2"/>
                <c:pt idx="0">
                  <c:v>Gasto corriente</c:v>
                </c:pt>
                <c:pt idx="1">
                  <c:v>Gasto inversión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>
                  <c:v>65401.61</c:v>
                </c:pt>
                <c:pt idx="1">
                  <c:v>123693.25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legendEntry>
      <c:layout>
        <c:manualLayout>
          <c:xMode val="edge"/>
          <c:yMode val="edge"/>
          <c:x val="0.66545227154409237"/>
          <c:y val="0.67273951655635822"/>
          <c:w val="0.30033498852054824"/>
          <c:h val="0.3034821586275043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0193" cy="6858000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861180" cy="3039395"/>
          </a:xfrm>
        </p:spPr>
        <p:txBody>
          <a:bodyPr>
            <a:noAutofit/>
          </a:bodyPr>
          <a:lstStyle/>
          <a:p>
            <a:r>
              <a:rPr lang="es-EC" sz="6600" b="1" dirty="0" smtClean="0"/>
              <a:t>RENDICIÓN DE CUENTAS </a:t>
            </a:r>
            <a:br>
              <a:rPr lang="es-EC" sz="6600" b="1" dirty="0" smtClean="0"/>
            </a:br>
            <a:r>
              <a:rPr lang="es-EC" sz="6600" b="1" dirty="0" smtClean="0"/>
              <a:t>AÑO 2025</a:t>
            </a:r>
            <a:endParaRPr lang="es-EC" sz="6600" b="1" dirty="0"/>
          </a:p>
        </p:txBody>
      </p:sp>
    </p:spTree>
    <p:extLst>
      <p:ext uri="{BB962C8B-B14F-4D97-AF65-F5344CB8AC3E}">
        <p14:creationId xmlns:p14="http://schemas.microsoft.com/office/powerpoint/2010/main" val="294914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Presupuesto inicial aproximado 2025</a:t>
            </a:r>
            <a:endParaRPr lang="es-EC" dirty="0"/>
          </a:p>
        </p:txBody>
      </p:sp>
      <p:sp>
        <p:nvSpPr>
          <p:cNvPr id="10" name="Rectángulo 9"/>
          <p:cNvSpPr/>
          <p:nvPr/>
        </p:nvSpPr>
        <p:spPr>
          <a:xfrm>
            <a:off x="1384662" y="2120951"/>
            <a:ext cx="989356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C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b="1" dirty="0" smtClean="0"/>
              <a:t>Aporte </a:t>
            </a:r>
            <a:r>
              <a:rPr lang="es-EC" sz="2000" b="1" dirty="0"/>
              <a:t>a los GAD Parroquiales:                   </a:t>
            </a:r>
            <a:r>
              <a:rPr lang="es-EC" sz="2000" b="1" dirty="0" smtClean="0"/>
              <a:t>                      160.944.89</a:t>
            </a:r>
            <a:endParaRPr lang="es-EC" sz="2000" b="1" dirty="0"/>
          </a:p>
          <a:p>
            <a:endParaRPr lang="es-EC" sz="2000" b="1" dirty="0" smtClean="0"/>
          </a:p>
          <a:p>
            <a:endParaRPr lang="es-EC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b="1" dirty="0" smtClean="0"/>
              <a:t>Otros </a:t>
            </a:r>
            <a:r>
              <a:rPr lang="es-EC" sz="2000" b="1" dirty="0"/>
              <a:t>no específicos (venta de bóvedas)      </a:t>
            </a:r>
            <a:r>
              <a:rPr lang="es-EC" sz="2000" b="1" dirty="0" smtClean="0"/>
              <a:t>                      5402.35</a:t>
            </a:r>
            <a:r>
              <a:rPr lang="es-EC" sz="2000" b="1" dirty="0"/>
              <a:t>	</a:t>
            </a:r>
            <a:endParaRPr lang="es-EC" sz="2000" b="1" dirty="0" smtClean="0"/>
          </a:p>
          <a:p>
            <a:endParaRPr lang="es-EC" sz="2000" b="1" dirty="0" smtClean="0"/>
          </a:p>
          <a:p>
            <a:endParaRPr lang="es-EC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000" b="1" dirty="0" smtClean="0"/>
              <a:t>Empresas públicas (GPA)</a:t>
            </a:r>
            <a:r>
              <a:rPr lang="es-EC" sz="2000" b="1" dirty="0"/>
              <a:t>	</a:t>
            </a:r>
            <a:r>
              <a:rPr lang="es-EC" sz="2000" b="1" dirty="0" smtClean="0"/>
              <a:t>	</a:t>
            </a:r>
            <a:r>
              <a:rPr lang="es-EC" sz="2000" b="1" dirty="0"/>
              <a:t>	      </a:t>
            </a:r>
            <a:r>
              <a:rPr lang="es-EC" sz="2000" b="1" dirty="0" smtClean="0"/>
              <a:t>           			  72829.47</a:t>
            </a:r>
            <a:br>
              <a:rPr lang="es-EC" sz="2000" b="1" dirty="0" smtClean="0"/>
            </a:br>
            <a:endParaRPr lang="es-EC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 smtClean="0"/>
              <a:t>Ley 047												64.062,73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b="1" dirty="0"/>
          </a:p>
          <a:p>
            <a:r>
              <a:rPr lang="es-EC" b="1" dirty="0"/>
              <a:t>							</a:t>
            </a:r>
            <a:endParaRPr lang="es-EC" b="1" dirty="0" smtClean="0"/>
          </a:p>
          <a:p>
            <a:r>
              <a:rPr lang="es-EC" b="1" dirty="0"/>
              <a:t>					 </a:t>
            </a:r>
            <a:r>
              <a:rPr lang="es-EC" b="1" dirty="0" smtClean="0"/>
              <a:t>   					TOTAL</a:t>
            </a:r>
            <a:r>
              <a:rPr lang="es-EC" b="1" dirty="0"/>
              <a:t>	</a:t>
            </a:r>
            <a:r>
              <a:rPr lang="es-EC" b="1" dirty="0" smtClean="0"/>
              <a:t>		</a:t>
            </a:r>
            <a:r>
              <a:rPr lang="es-EC" sz="2400" b="1" dirty="0" smtClean="0"/>
              <a:t>303.239,44</a:t>
            </a:r>
            <a:endParaRPr lang="es-EC" sz="4400" b="1" dirty="0"/>
          </a:p>
        </p:txBody>
      </p:sp>
    </p:spTree>
    <p:extLst>
      <p:ext uri="{BB962C8B-B14F-4D97-AF65-F5344CB8AC3E}">
        <p14:creationId xmlns:p14="http://schemas.microsoft.com/office/powerpoint/2010/main" val="39398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6676" y="618517"/>
            <a:ext cx="9861550" cy="1055737"/>
          </a:xfrm>
        </p:spPr>
        <p:txBody>
          <a:bodyPr/>
          <a:lstStyle/>
          <a:p>
            <a:r>
              <a:rPr lang="es-EC" dirty="0" smtClean="0"/>
              <a:t>Presupuesto recibido en el año 2025</a:t>
            </a:r>
            <a:endParaRPr lang="es-EC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774054"/>
              </p:ext>
            </p:extLst>
          </p:nvPr>
        </p:nvGraphicFramePr>
        <p:xfrm>
          <a:off x="875763" y="2021984"/>
          <a:ext cx="10496281" cy="4878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1026">
                  <a:extLst>
                    <a:ext uri="{9D8B030D-6E8A-4147-A177-3AD203B41FA5}">
                      <a16:colId xmlns:a16="http://schemas.microsoft.com/office/drawing/2014/main" xmlns="" val="4000345233"/>
                    </a:ext>
                  </a:extLst>
                </a:gridCol>
                <a:gridCol w="2032401">
                  <a:extLst>
                    <a:ext uri="{9D8B030D-6E8A-4147-A177-3AD203B41FA5}">
                      <a16:colId xmlns:a16="http://schemas.microsoft.com/office/drawing/2014/main" xmlns="" val="1211875017"/>
                    </a:ext>
                  </a:extLst>
                </a:gridCol>
                <a:gridCol w="2192854">
                  <a:extLst>
                    <a:ext uri="{9D8B030D-6E8A-4147-A177-3AD203B41FA5}">
                      <a16:colId xmlns:a16="http://schemas.microsoft.com/office/drawing/2014/main" xmlns="" val="1715524139"/>
                    </a:ext>
                  </a:extLst>
                </a:gridCol>
              </a:tblGrid>
              <a:tr h="800795">
                <a:tc>
                  <a:txBody>
                    <a:bodyPr/>
                    <a:lstStyle/>
                    <a:p>
                      <a:pPr algn="l" fontAlgn="b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b="1" u="none" strike="noStrike" dirty="0">
                          <a:effectLst/>
                          <a:latin typeface="Bookman Old Style" panose="02050604050505020204" pitchFamily="18" charset="0"/>
                        </a:rPr>
                        <a:t>ESTIMADO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b="1" u="none" strike="noStrike" dirty="0">
                          <a:effectLst/>
                          <a:latin typeface="Bookman Old Style" panose="02050604050505020204" pitchFamily="18" charset="0"/>
                        </a:rPr>
                        <a:t>RECIBIDO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64303124"/>
                  </a:ext>
                </a:extLst>
              </a:tr>
              <a:tr h="800795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Aporte a los GAD Parroquiales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Bookman Old Style" panose="02050604050505020204" pitchFamily="18" charset="0"/>
                        <a:buNone/>
                        <a:tabLst/>
                        <a:defRPr/>
                      </a:pPr>
                      <a:endParaRPr lang="es-EC" sz="2400" b="1" dirty="0" smtClean="0"/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Bookman Old Style" panose="02050604050505020204" pitchFamily="18" charset="0"/>
                        <a:buNone/>
                        <a:tabLst/>
                        <a:defRPr/>
                      </a:pPr>
                      <a:r>
                        <a:rPr lang="es-EC" sz="2400" b="0" dirty="0" smtClean="0"/>
                        <a:t>160.944,89</a:t>
                      </a:r>
                      <a:endParaRPr lang="es-EC" sz="2400" b="0" dirty="0" smtClean="0">
                        <a:latin typeface="Bookman Old Style" panose="02050604050505020204" pitchFamily="18" charset="0"/>
                      </a:endParaRPr>
                    </a:p>
                    <a:p>
                      <a:pPr algn="r" rtl="0" fontAlgn="ctr">
                        <a:buClr>
                          <a:srgbClr val="000000"/>
                        </a:buClr>
                        <a:buSzPts val="1200"/>
                        <a:buFont typeface="Bookman Old Style" panose="02050604050505020204" pitchFamily="18" charset="0"/>
                        <a:buNone/>
                      </a:pP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</a:rPr>
                        <a:t>156.530,25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78152385"/>
                  </a:ext>
                </a:extLst>
              </a:tr>
              <a:tr h="800795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Otros no específicos (venta de bóvedas)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EC" sz="2400" u="none" strike="noStrike" dirty="0" smtClean="0">
                          <a:effectLst/>
                          <a:latin typeface="Bookman Old Style" panose="02050604050505020204" pitchFamily="18" charset="0"/>
                        </a:rPr>
                        <a:t>5402,35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2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</a:rPr>
                        <a:t>3290,93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559886319"/>
                  </a:ext>
                </a:extLst>
              </a:tr>
              <a:tr h="568023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u="none" strike="noStrike" dirty="0">
                          <a:effectLst/>
                          <a:latin typeface="Bookman Old Style" panose="02050604050505020204" pitchFamily="18" charset="0"/>
                        </a:rPr>
                        <a:t>Empresas públicas (GPA)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Clr>
                          <a:srgbClr val="000000"/>
                        </a:buClr>
                        <a:buSzPts val="1200"/>
                        <a:buFont typeface="Bookman Old Style" panose="02050604050505020204" pitchFamily="18" charset="0"/>
                        <a:buNone/>
                      </a:pPr>
                      <a:r>
                        <a:rPr lang="es-EC" sz="2400" b="0" dirty="0" smtClean="0"/>
                        <a:t> 74.271,17</a:t>
                      </a:r>
                      <a:r>
                        <a:rPr lang="es-EC" sz="2400" b="0" baseline="0" dirty="0" smtClean="0"/>
                        <a:t> 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2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16.958,85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05175702"/>
                  </a:ext>
                </a:extLst>
              </a:tr>
              <a:tr h="800795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Ley 047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b="0" dirty="0" smtClean="0"/>
                        <a:t>64.062,73</a:t>
                      </a:r>
                      <a:endParaRPr lang="es-EC" sz="2400" b="0" dirty="0" smtClean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64.062,73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782366766"/>
                  </a:ext>
                </a:extLst>
              </a:tr>
              <a:tr h="800795">
                <a:tc>
                  <a:txBody>
                    <a:bodyPr/>
                    <a:lstStyle/>
                    <a:p>
                      <a:pPr algn="r" fontAlgn="ctr"/>
                      <a:r>
                        <a:rPr lang="es-EC" sz="2400" b="1" u="none" strike="noStrike" dirty="0">
                          <a:effectLst/>
                          <a:latin typeface="Bookman Old Style" panose="02050604050505020204" pitchFamily="18" charset="0"/>
                        </a:rPr>
                        <a:t>TOTAL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304.681,14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240.842,76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805073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96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5"/>
          <p:cNvSpPr txBox="1">
            <a:spLocks/>
          </p:cNvSpPr>
          <p:nvPr/>
        </p:nvSpPr>
        <p:spPr>
          <a:xfrm>
            <a:off x="312681" y="2944958"/>
            <a:ext cx="5247609" cy="25876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C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84.294,97 % </a:t>
            </a:r>
            <a:r>
              <a:rPr lang="es-EC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DESTINADO AL GASTO CORRIENTE</a:t>
            </a:r>
          </a:p>
          <a:p>
            <a:endParaRPr lang="es-EC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s-EC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156.547,79 % </a:t>
            </a:r>
            <a:r>
              <a:rPr lang="es-EC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DESTINADO AL GASTO DE INVERSION 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120462" y="618517"/>
            <a:ext cx="6001555" cy="1184525"/>
          </a:xfrm>
        </p:spPr>
        <p:txBody>
          <a:bodyPr/>
          <a:lstStyle/>
          <a:p>
            <a:r>
              <a:rPr lang="es-EC" dirty="0" smtClean="0"/>
              <a:t>PORCENTAJES DE APLICACIÓN AL GASTO</a:t>
            </a:r>
            <a:endParaRPr lang="es-EC" dirty="0"/>
          </a:p>
        </p:txBody>
      </p:sp>
      <p:graphicFrame>
        <p:nvGraphicFramePr>
          <p:cNvPr id="45" name="Gráfico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791626"/>
              </p:ext>
            </p:extLst>
          </p:nvPr>
        </p:nvGraphicFramePr>
        <p:xfrm>
          <a:off x="5831982" y="2031641"/>
          <a:ext cx="5939308" cy="3866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575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37904" y="618518"/>
            <a:ext cx="7440322" cy="1403466"/>
          </a:xfrm>
        </p:spPr>
        <p:txBody>
          <a:bodyPr/>
          <a:lstStyle/>
          <a:p>
            <a:r>
              <a:rPr lang="es-EC" dirty="0" smtClean="0"/>
              <a:t>EGRESOS ANUALES</a:t>
            </a:r>
            <a:endParaRPr lang="es-EC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627347"/>
              </p:ext>
            </p:extLst>
          </p:nvPr>
        </p:nvGraphicFramePr>
        <p:xfrm>
          <a:off x="1426693" y="1853007"/>
          <a:ext cx="81280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8501"/>
                <a:gridCol w="3089499"/>
              </a:tblGrid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GASTO PERSONAL	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60.406,04 $	</a:t>
                      </a:r>
                      <a:endParaRPr lang="es-EC" sz="2000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Bienes y servicios de consumo 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6.150,00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Otros gastos corrientes	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700,00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Transferencias y donaciones corrientes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5.450,00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Gastos en personal para la inversión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41.050,69	</a:t>
                      </a:r>
                      <a:endParaRPr lang="es-EC" sz="2000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Bienes y servicios de la inversión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105.089,49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Obras públicas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102.156,25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ell MT" panose="02020503060305020303" pitchFamily="18" charset="0"/>
                        </a:rPr>
                        <a:t>Otros gastos de inversión </a:t>
                      </a:r>
                      <a:endParaRPr lang="es-EC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4.000,00</a:t>
                      </a:r>
                      <a:endParaRPr lang="es-EC" sz="2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800" b="0" dirty="0" smtClean="0"/>
                    </a:p>
                    <a:p>
                      <a:r>
                        <a:rPr lang="es-EC" sz="2400" b="1" dirty="0" smtClean="0"/>
                        <a:t>$</a:t>
                      </a:r>
                      <a:r>
                        <a:rPr lang="es-EC" sz="2400" b="1" baseline="0" dirty="0" smtClean="0"/>
                        <a:t> 325.002,47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109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68214" y="618517"/>
            <a:ext cx="5743978" cy="746643"/>
          </a:xfrm>
        </p:spPr>
        <p:txBody>
          <a:bodyPr/>
          <a:lstStyle/>
          <a:p>
            <a:r>
              <a:rPr lang="es-EC" dirty="0" smtClean="0"/>
              <a:t>Egresos anuales</a:t>
            </a:r>
            <a:endParaRPr lang="es-EC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609600" y="1209964"/>
            <a:ext cx="10221532" cy="53196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C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GASTO DE INVERSION </a:t>
            </a:r>
            <a:endParaRPr lang="es-EC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EC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C" sz="2400" dirty="0"/>
          </a:p>
          <a:p>
            <a:pPr marL="0" indent="0">
              <a:buFont typeface="Arial" panose="020B0604020202020204" pitchFamily="34" charset="0"/>
              <a:buNone/>
            </a:pPr>
            <a:endParaRPr lang="es-EC" sz="2400" dirty="0" smtClean="0"/>
          </a:p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929631"/>
              </p:ext>
            </p:extLst>
          </p:nvPr>
        </p:nvGraphicFramePr>
        <p:xfrm>
          <a:off x="1339272" y="1956607"/>
          <a:ext cx="10243127" cy="388680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6640072"/>
                <a:gridCol w="3603055"/>
              </a:tblGrid>
              <a:tr h="693305">
                <a:tc>
                  <a:txBody>
                    <a:bodyPr/>
                    <a:lstStyle/>
                    <a:p>
                      <a:r>
                        <a:rPr lang="es-EC" dirty="0" smtClean="0"/>
                        <a:t>ATENCIÓN A GRUPOS VULNERABLES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17.600,00</a:t>
                      </a:r>
                      <a:endParaRPr lang="es-EC" dirty="0"/>
                    </a:p>
                  </a:txBody>
                  <a:tcPr/>
                </a:tc>
              </a:tr>
              <a:tr h="9245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MANTENIMIENTO DE ESPACIOS PUBLICOS DE LA PARROQUIA SAN VICENTE (mantenimiento de la máquina, vehículos, seguros, sueldos trabajadores)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54.609,86</a:t>
                      </a:r>
                      <a:endParaRPr lang="es-EC" dirty="0"/>
                    </a:p>
                  </a:txBody>
                  <a:tcPr/>
                </a:tc>
              </a:tr>
              <a:tr h="6622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MANTENIMIENTO DE CASAS COMUNALES, CANCHAS Y CEMENTERIOS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18.485,17</a:t>
                      </a:r>
                      <a:endParaRPr lang="es-EC" dirty="0"/>
                    </a:p>
                  </a:txBody>
                  <a:tcPr/>
                </a:tc>
              </a:tr>
              <a:tr h="401677">
                <a:tc>
                  <a:txBody>
                    <a:bodyPr/>
                    <a:lstStyle/>
                    <a:p>
                      <a:r>
                        <a:rPr lang="es-EC" b="1" dirty="0" smtClean="0"/>
                        <a:t>MANTENIMIENTO</a:t>
                      </a:r>
                      <a:r>
                        <a:rPr lang="es-EC" b="1" baseline="0" dirty="0" smtClean="0"/>
                        <a:t> VIAL</a:t>
                      </a:r>
                      <a:endParaRPr lang="es-EC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b="1" dirty="0" smtClean="0"/>
                        <a:t>57312,32</a:t>
                      </a:r>
                      <a:endParaRPr lang="es-EC" b="1" dirty="0"/>
                    </a:p>
                  </a:txBody>
                  <a:tcPr/>
                </a:tc>
              </a:tr>
              <a:tr h="401677">
                <a:tc>
                  <a:txBody>
                    <a:bodyPr/>
                    <a:lstStyle/>
                    <a:p>
                      <a:r>
                        <a:rPr lang="es-EC" dirty="0" smtClean="0"/>
                        <a:t>CONVENIOS DE PRODUCCIÓN (sueldo técnico)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29.226,33</a:t>
                      </a:r>
                      <a:endParaRPr lang="es-EC" dirty="0"/>
                    </a:p>
                  </a:txBody>
                  <a:tcPr/>
                </a:tc>
              </a:tr>
              <a:tr h="401677">
                <a:tc>
                  <a:txBody>
                    <a:bodyPr/>
                    <a:lstStyle/>
                    <a:p>
                      <a:r>
                        <a:rPr lang="es-EC" dirty="0" smtClean="0"/>
                        <a:t>PROMOVER Y PATROCINAR</a:t>
                      </a:r>
                      <a:r>
                        <a:rPr lang="es-EC" baseline="0" dirty="0" smtClean="0"/>
                        <a:t> LA CULTURA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14.000,00</a:t>
                      </a:r>
                      <a:endParaRPr lang="es-EC" dirty="0"/>
                    </a:p>
                  </a:txBody>
                  <a:tcPr/>
                </a:tc>
              </a:tr>
              <a:tr h="401677">
                <a:tc>
                  <a:txBody>
                    <a:bodyPr/>
                    <a:lstStyle/>
                    <a:p>
                      <a:r>
                        <a:rPr lang="es-MX" baseline="0" dirty="0" smtClean="0"/>
                        <a:t>LEY 047 2024 (1: Obra 2: Medio Ambiente)</a:t>
                      </a:r>
                      <a:endParaRPr lang="es-EC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19218.82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720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Descripción generada automáticamente">
            <a:extLst>
              <a:ext uri="{FF2B5EF4-FFF2-40B4-BE49-F238E27FC236}">
                <a16:creationId xmlns:lc="http://schemas.openxmlformats.org/drawingml/2006/lockedCanvas" xmlns="" xmlns:a16="http://schemas.microsoft.com/office/drawing/2014/main" id="{CE072F92-3292-4437-85DC-752809E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95" y="785091"/>
            <a:ext cx="10569888" cy="569883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-1"/>
            <a:ext cx="10921285" cy="2992583"/>
          </a:xfrm>
        </p:spPr>
        <p:txBody>
          <a:bodyPr>
            <a:normAutofit/>
          </a:bodyPr>
          <a:lstStyle/>
          <a:p>
            <a:r>
              <a:rPr lang="es-EC" sz="8800" b="1" dirty="0" smtClean="0"/>
              <a:t>GRACIAS</a:t>
            </a:r>
            <a:endParaRPr lang="es-EC" sz="8800" b="1" dirty="0"/>
          </a:p>
        </p:txBody>
      </p:sp>
    </p:spTree>
    <p:extLst>
      <p:ext uri="{BB962C8B-B14F-4D97-AF65-F5344CB8AC3E}">
        <p14:creationId xmlns:p14="http://schemas.microsoft.com/office/powerpoint/2010/main" val="514805879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806</TotalTime>
  <Words>202</Words>
  <Application>Microsoft Office PowerPoint</Application>
  <PresentationFormat>Panorámica</PresentationFormat>
  <Paragraphs>79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Bell MT</vt:lpstr>
      <vt:lpstr>Bookman Old Style</vt:lpstr>
      <vt:lpstr>Tw Cen MT</vt:lpstr>
      <vt:lpstr>Gota</vt:lpstr>
      <vt:lpstr>RENDICIÓN DE CUENTAS  AÑO 2025</vt:lpstr>
      <vt:lpstr>Presupuesto inicial aproximado 2025</vt:lpstr>
      <vt:lpstr>Presupuesto recibido en el año 2025</vt:lpstr>
      <vt:lpstr>PORCENTAJES DE APLICACIÓN AL GASTO</vt:lpstr>
      <vt:lpstr>EGRESOS ANUALES</vt:lpstr>
      <vt:lpstr>Egresos anuales</vt:lpstr>
      <vt:lpstr>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 AÑO 2023</dc:title>
  <dc:creator>Usuario</dc:creator>
  <cp:lastModifiedBy>USER</cp:lastModifiedBy>
  <cp:revision>70</cp:revision>
  <dcterms:created xsi:type="dcterms:W3CDTF">2024-04-09T14:18:38Z</dcterms:created>
  <dcterms:modified xsi:type="dcterms:W3CDTF">2026-06-12T21:59:49Z</dcterms:modified>
</cp:coreProperties>
</file>