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sldIdLst>
    <p:sldId id="256" r:id="rId2"/>
    <p:sldId id="257" r:id="rId3"/>
    <p:sldId id="258" r:id="rId4"/>
    <p:sldId id="263" r:id="rId5"/>
    <p:sldId id="264" r:id="rId6"/>
    <p:sldId id="261" r:id="rId7"/>
    <p:sldId id="259" r:id="rId8"/>
    <p:sldId id="273" r:id="rId9"/>
    <p:sldId id="265" r:id="rId10"/>
    <p:sldId id="260" r:id="rId11"/>
    <p:sldId id="279" r:id="rId12"/>
    <p:sldId id="280" r:id="rId13"/>
    <p:sldId id="277" r:id="rId14"/>
    <p:sldId id="281" r:id="rId15"/>
    <p:sldId id="282" r:id="rId16"/>
    <p:sldId id="283" r:id="rId17"/>
    <p:sldId id="293" r:id="rId18"/>
    <p:sldId id="284" r:id="rId19"/>
    <p:sldId id="291" r:id="rId20"/>
    <p:sldId id="290" r:id="rId21"/>
    <p:sldId id="285" r:id="rId22"/>
    <p:sldId id="286" r:id="rId23"/>
    <p:sldId id="287" r:id="rId24"/>
    <p:sldId id="288" r:id="rId25"/>
    <p:sldId id="289" r:id="rId26"/>
    <p:sldId id="294" r:id="rId27"/>
    <p:sldId id="272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3" autoAdjust="0"/>
    <p:restoredTop sz="94598" autoAdjust="0"/>
  </p:normalViewPr>
  <p:slideViewPr>
    <p:cSldViewPr snapToGrid="0">
      <p:cViewPr varScale="1">
        <p:scale>
          <a:sx n="65" d="100"/>
          <a:sy n="65" d="100"/>
        </p:scale>
        <p:origin x="752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DD4AC1-F4A9-4053-B7D7-54A54A5B537F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647255E-C8DC-426C-8D13-931A9DE9F596}">
      <dgm:prSet/>
      <dgm:spPr/>
      <dgm:t>
        <a:bodyPr/>
        <a:lstStyle/>
        <a:p>
          <a:r>
            <a:rPr lang="es-EC" b="1" dirty="0"/>
            <a:t>COMPETENCIAS EXCLUSIVAS DEL GOBIERNO AUTÓNOMO DESCENTRALIZADO PARROQUIAL RURAL</a:t>
          </a:r>
          <a:endParaRPr lang="en-US" dirty="0"/>
        </a:p>
      </dgm:t>
    </dgm:pt>
    <dgm:pt modelId="{147909FE-15B6-48A7-92E1-043C0AF58252}" type="parTrans" cxnId="{7EDECE75-D8F5-4DAC-8154-70B54E368872}">
      <dgm:prSet/>
      <dgm:spPr/>
      <dgm:t>
        <a:bodyPr/>
        <a:lstStyle/>
        <a:p>
          <a:endParaRPr lang="en-US"/>
        </a:p>
      </dgm:t>
    </dgm:pt>
    <dgm:pt modelId="{D151BFF1-1EE2-4367-9E22-02A015984047}" type="sibTrans" cxnId="{7EDECE75-D8F5-4DAC-8154-70B54E368872}">
      <dgm:prSet/>
      <dgm:spPr/>
      <dgm:t>
        <a:bodyPr/>
        <a:lstStyle/>
        <a:p>
          <a:endParaRPr lang="en-US"/>
        </a:p>
      </dgm:t>
    </dgm:pt>
    <dgm:pt modelId="{58F886BE-161F-4E0B-8C8A-7A8B9DBEC87B}">
      <dgm:prSet/>
      <dgm:spPr/>
      <dgm:t>
        <a:bodyPr/>
        <a:lstStyle/>
        <a:p>
          <a:r>
            <a:rPr lang="es-EC" dirty="0"/>
            <a:t>c) Planificar y mantener, en coordinación con los gobiernos provinciales, la vialidad parroquial rural</a:t>
          </a:r>
          <a:endParaRPr lang="en-US" dirty="0"/>
        </a:p>
      </dgm:t>
    </dgm:pt>
    <dgm:pt modelId="{ACDF4E74-7AAB-4DC5-BB00-40964D327C04}" type="parTrans" cxnId="{927F57B0-CBF8-4DB0-9A9B-389503143F9B}">
      <dgm:prSet/>
      <dgm:spPr/>
      <dgm:t>
        <a:bodyPr/>
        <a:lstStyle/>
        <a:p>
          <a:endParaRPr lang="en-US"/>
        </a:p>
      </dgm:t>
    </dgm:pt>
    <dgm:pt modelId="{72329A78-0434-4A92-9AAE-39A8ADAD1054}" type="sibTrans" cxnId="{927F57B0-CBF8-4DB0-9A9B-389503143F9B}">
      <dgm:prSet/>
      <dgm:spPr/>
      <dgm:t>
        <a:bodyPr/>
        <a:lstStyle/>
        <a:p>
          <a:endParaRPr lang="en-US"/>
        </a:p>
      </dgm:t>
    </dgm:pt>
    <dgm:pt modelId="{4A01F6F3-AACA-4675-A5CA-67360BBB0E74}">
      <dgm:prSet/>
      <dgm:spPr/>
      <dgm:t>
        <a:bodyPr/>
        <a:lstStyle/>
        <a:p>
          <a:endParaRPr lang="en-US" dirty="0"/>
        </a:p>
      </dgm:t>
    </dgm:pt>
    <dgm:pt modelId="{B142884B-5E58-449B-8D7E-9BE6C07041B7}" type="parTrans" cxnId="{B87E743D-5134-4ADD-829E-E21BBD5AAEFD}">
      <dgm:prSet/>
      <dgm:spPr/>
      <dgm:t>
        <a:bodyPr/>
        <a:lstStyle/>
        <a:p>
          <a:endParaRPr lang="en-US"/>
        </a:p>
      </dgm:t>
    </dgm:pt>
    <dgm:pt modelId="{568A6808-3169-4946-91D3-73B7FA115B30}" type="sibTrans" cxnId="{B87E743D-5134-4ADD-829E-E21BBD5AAEFD}">
      <dgm:prSet/>
      <dgm:spPr/>
      <dgm:t>
        <a:bodyPr/>
        <a:lstStyle/>
        <a:p>
          <a:endParaRPr lang="en-US"/>
        </a:p>
      </dgm:t>
    </dgm:pt>
    <dgm:pt modelId="{C86B37CD-8813-4DB5-985A-1737D3351CFE}">
      <dgm:prSet/>
      <dgm:spPr/>
      <dgm:t>
        <a:bodyPr/>
        <a:lstStyle/>
        <a:p>
          <a:endParaRPr lang="en-US" dirty="0"/>
        </a:p>
      </dgm:t>
    </dgm:pt>
    <dgm:pt modelId="{8103D46F-C703-4A9F-A473-0D2E20A61B00}" type="parTrans" cxnId="{E19CFCDF-B1C8-402D-ADD4-B8744DDD3A66}">
      <dgm:prSet/>
      <dgm:spPr/>
      <dgm:t>
        <a:bodyPr/>
        <a:lstStyle/>
        <a:p>
          <a:endParaRPr lang="en-US"/>
        </a:p>
      </dgm:t>
    </dgm:pt>
    <dgm:pt modelId="{28207E98-DCD0-4C39-9739-CE15DAD3A3EF}" type="sibTrans" cxnId="{E19CFCDF-B1C8-402D-ADD4-B8744DDD3A66}">
      <dgm:prSet/>
      <dgm:spPr/>
      <dgm:t>
        <a:bodyPr/>
        <a:lstStyle/>
        <a:p>
          <a:endParaRPr lang="en-US"/>
        </a:p>
      </dgm:t>
    </dgm:pt>
    <dgm:pt modelId="{784751BB-4608-499F-909C-9EA671EF91A3}" type="pres">
      <dgm:prSet presAssocID="{B6DD4AC1-F4A9-4053-B7D7-54A54A5B537F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62A6A52E-8DFD-4B22-BD5D-7FCD37A32652}" type="pres">
      <dgm:prSet presAssocID="{7647255E-C8DC-426C-8D13-931A9DE9F596}" presName="thickLine" presStyleLbl="alignNode1" presStyleIdx="0" presStyleCnt="4"/>
      <dgm:spPr/>
    </dgm:pt>
    <dgm:pt modelId="{FA880842-35C5-471D-A724-F79ABEADC88D}" type="pres">
      <dgm:prSet presAssocID="{7647255E-C8DC-426C-8D13-931A9DE9F596}" presName="horz1" presStyleCnt="0"/>
      <dgm:spPr/>
    </dgm:pt>
    <dgm:pt modelId="{73FC1A0B-9A04-4A84-B120-BA7B7C7AD55D}" type="pres">
      <dgm:prSet presAssocID="{7647255E-C8DC-426C-8D13-931A9DE9F596}" presName="tx1" presStyleLbl="revTx" presStyleIdx="0" presStyleCnt="4"/>
      <dgm:spPr/>
      <dgm:t>
        <a:bodyPr/>
        <a:lstStyle/>
        <a:p>
          <a:endParaRPr lang="es-ES"/>
        </a:p>
      </dgm:t>
    </dgm:pt>
    <dgm:pt modelId="{9047BB60-2FDD-4882-BBE6-AC6987717D75}" type="pres">
      <dgm:prSet presAssocID="{7647255E-C8DC-426C-8D13-931A9DE9F596}" presName="vert1" presStyleCnt="0"/>
      <dgm:spPr/>
    </dgm:pt>
    <dgm:pt modelId="{36DB0734-41BC-4A60-8E5E-B59A42DBE75E}" type="pres">
      <dgm:prSet presAssocID="{58F886BE-161F-4E0B-8C8A-7A8B9DBEC87B}" presName="thickLine" presStyleLbl="alignNode1" presStyleIdx="1" presStyleCnt="4"/>
      <dgm:spPr/>
    </dgm:pt>
    <dgm:pt modelId="{31079EFE-705E-436D-BD45-979BF2B1C086}" type="pres">
      <dgm:prSet presAssocID="{58F886BE-161F-4E0B-8C8A-7A8B9DBEC87B}" presName="horz1" presStyleCnt="0"/>
      <dgm:spPr/>
    </dgm:pt>
    <dgm:pt modelId="{53C1F6DD-3DE6-45E2-BA52-BAB886281F25}" type="pres">
      <dgm:prSet presAssocID="{58F886BE-161F-4E0B-8C8A-7A8B9DBEC87B}" presName="tx1" presStyleLbl="revTx" presStyleIdx="1" presStyleCnt="4"/>
      <dgm:spPr/>
      <dgm:t>
        <a:bodyPr/>
        <a:lstStyle/>
        <a:p>
          <a:endParaRPr lang="es-ES"/>
        </a:p>
      </dgm:t>
    </dgm:pt>
    <dgm:pt modelId="{9249FCF3-B2BE-4FDA-9555-B14374A871A0}" type="pres">
      <dgm:prSet presAssocID="{58F886BE-161F-4E0B-8C8A-7A8B9DBEC87B}" presName="vert1" presStyleCnt="0"/>
      <dgm:spPr/>
    </dgm:pt>
    <dgm:pt modelId="{E033F512-403A-4502-AE5C-67934B8E48BB}" type="pres">
      <dgm:prSet presAssocID="{4A01F6F3-AACA-4675-A5CA-67360BBB0E74}" presName="thickLine" presStyleLbl="alignNode1" presStyleIdx="2" presStyleCnt="4"/>
      <dgm:spPr/>
    </dgm:pt>
    <dgm:pt modelId="{736ED665-B1DE-4B55-959E-2CFA1E9C0AA2}" type="pres">
      <dgm:prSet presAssocID="{4A01F6F3-AACA-4675-A5CA-67360BBB0E74}" presName="horz1" presStyleCnt="0"/>
      <dgm:spPr/>
    </dgm:pt>
    <dgm:pt modelId="{BD2A5742-E24F-41E3-A49C-280EC7AA755B}" type="pres">
      <dgm:prSet presAssocID="{4A01F6F3-AACA-4675-A5CA-67360BBB0E74}" presName="tx1" presStyleLbl="revTx" presStyleIdx="2" presStyleCnt="4"/>
      <dgm:spPr/>
      <dgm:t>
        <a:bodyPr/>
        <a:lstStyle/>
        <a:p>
          <a:endParaRPr lang="es-ES"/>
        </a:p>
      </dgm:t>
    </dgm:pt>
    <dgm:pt modelId="{E7B06242-5F25-4699-96BF-904D61189295}" type="pres">
      <dgm:prSet presAssocID="{4A01F6F3-AACA-4675-A5CA-67360BBB0E74}" presName="vert1" presStyleCnt="0"/>
      <dgm:spPr/>
    </dgm:pt>
    <dgm:pt modelId="{84202277-3E5E-4421-A860-9FAD2FB9885D}" type="pres">
      <dgm:prSet presAssocID="{C86B37CD-8813-4DB5-985A-1737D3351CFE}" presName="thickLine" presStyleLbl="alignNode1" presStyleIdx="3" presStyleCnt="4"/>
      <dgm:spPr/>
    </dgm:pt>
    <dgm:pt modelId="{05894517-A81D-41EA-98D7-C2E1B9F52ED2}" type="pres">
      <dgm:prSet presAssocID="{C86B37CD-8813-4DB5-985A-1737D3351CFE}" presName="horz1" presStyleCnt="0"/>
      <dgm:spPr/>
    </dgm:pt>
    <dgm:pt modelId="{CA59A6A4-5AB1-4E79-B202-E77B0865FEDA}" type="pres">
      <dgm:prSet presAssocID="{C86B37CD-8813-4DB5-985A-1737D3351CFE}" presName="tx1" presStyleLbl="revTx" presStyleIdx="3" presStyleCnt="4"/>
      <dgm:spPr/>
      <dgm:t>
        <a:bodyPr/>
        <a:lstStyle/>
        <a:p>
          <a:endParaRPr lang="es-ES"/>
        </a:p>
      </dgm:t>
    </dgm:pt>
    <dgm:pt modelId="{8ECAF777-6F06-4B90-963B-60F55FC1BFDB}" type="pres">
      <dgm:prSet presAssocID="{C86B37CD-8813-4DB5-985A-1737D3351CFE}" presName="vert1" presStyleCnt="0"/>
      <dgm:spPr/>
    </dgm:pt>
  </dgm:ptLst>
  <dgm:cxnLst>
    <dgm:cxn modelId="{980A99C1-F11F-4014-994A-E245DA390B04}" type="presOf" srcId="{4A01F6F3-AACA-4675-A5CA-67360BBB0E74}" destId="{BD2A5742-E24F-41E3-A49C-280EC7AA755B}" srcOrd="0" destOrd="0" presId="urn:microsoft.com/office/officeart/2008/layout/LinedList"/>
    <dgm:cxn modelId="{E19CFCDF-B1C8-402D-ADD4-B8744DDD3A66}" srcId="{B6DD4AC1-F4A9-4053-B7D7-54A54A5B537F}" destId="{C86B37CD-8813-4DB5-985A-1737D3351CFE}" srcOrd="3" destOrd="0" parTransId="{8103D46F-C703-4A9F-A473-0D2E20A61B00}" sibTransId="{28207E98-DCD0-4C39-9739-CE15DAD3A3EF}"/>
    <dgm:cxn modelId="{7EDECE75-D8F5-4DAC-8154-70B54E368872}" srcId="{B6DD4AC1-F4A9-4053-B7D7-54A54A5B537F}" destId="{7647255E-C8DC-426C-8D13-931A9DE9F596}" srcOrd="0" destOrd="0" parTransId="{147909FE-15B6-48A7-92E1-043C0AF58252}" sibTransId="{D151BFF1-1EE2-4367-9E22-02A015984047}"/>
    <dgm:cxn modelId="{967B5FB7-0208-46C9-81F5-C2A87CCE2999}" type="presOf" srcId="{B6DD4AC1-F4A9-4053-B7D7-54A54A5B537F}" destId="{784751BB-4608-499F-909C-9EA671EF91A3}" srcOrd="0" destOrd="0" presId="urn:microsoft.com/office/officeart/2008/layout/LinedList"/>
    <dgm:cxn modelId="{B87E743D-5134-4ADD-829E-E21BBD5AAEFD}" srcId="{B6DD4AC1-F4A9-4053-B7D7-54A54A5B537F}" destId="{4A01F6F3-AACA-4675-A5CA-67360BBB0E74}" srcOrd="2" destOrd="0" parTransId="{B142884B-5E58-449B-8D7E-9BE6C07041B7}" sibTransId="{568A6808-3169-4946-91D3-73B7FA115B30}"/>
    <dgm:cxn modelId="{EBB674A0-CDC3-4C44-88A4-074EF7C7447F}" type="presOf" srcId="{58F886BE-161F-4E0B-8C8A-7A8B9DBEC87B}" destId="{53C1F6DD-3DE6-45E2-BA52-BAB886281F25}" srcOrd="0" destOrd="0" presId="urn:microsoft.com/office/officeart/2008/layout/LinedList"/>
    <dgm:cxn modelId="{927F57B0-CBF8-4DB0-9A9B-389503143F9B}" srcId="{B6DD4AC1-F4A9-4053-B7D7-54A54A5B537F}" destId="{58F886BE-161F-4E0B-8C8A-7A8B9DBEC87B}" srcOrd="1" destOrd="0" parTransId="{ACDF4E74-7AAB-4DC5-BB00-40964D327C04}" sibTransId="{72329A78-0434-4A92-9AAE-39A8ADAD1054}"/>
    <dgm:cxn modelId="{C28790AB-71E5-4F55-8809-BAA19BAE866E}" type="presOf" srcId="{7647255E-C8DC-426C-8D13-931A9DE9F596}" destId="{73FC1A0B-9A04-4A84-B120-BA7B7C7AD55D}" srcOrd="0" destOrd="0" presId="urn:microsoft.com/office/officeart/2008/layout/LinedList"/>
    <dgm:cxn modelId="{5064DA96-566D-4CA7-9128-C6794AD2820A}" type="presOf" srcId="{C86B37CD-8813-4DB5-985A-1737D3351CFE}" destId="{CA59A6A4-5AB1-4E79-B202-E77B0865FEDA}" srcOrd="0" destOrd="0" presId="urn:microsoft.com/office/officeart/2008/layout/LinedList"/>
    <dgm:cxn modelId="{38DC3B83-B79D-4865-B2B7-174AEF96CE0B}" type="presParOf" srcId="{784751BB-4608-499F-909C-9EA671EF91A3}" destId="{62A6A52E-8DFD-4B22-BD5D-7FCD37A32652}" srcOrd="0" destOrd="0" presId="urn:microsoft.com/office/officeart/2008/layout/LinedList"/>
    <dgm:cxn modelId="{5C09BCA5-533F-460A-BDF1-DDCF4FDD4974}" type="presParOf" srcId="{784751BB-4608-499F-909C-9EA671EF91A3}" destId="{FA880842-35C5-471D-A724-F79ABEADC88D}" srcOrd="1" destOrd="0" presId="urn:microsoft.com/office/officeart/2008/layout/LinedList"/>
    <dgm:cxn modelId="{89F7E807-4AAA-42F8-9395-D1CCA4D1F970}" type="presParOf" srcId="{FA880842-35C5-471D-A724-F79ABEADC88D}" destId="{73FC1A0B-9A04-4A84-B120-BA7B7C7AD55D}" srcOrd="0" destOrd="0" presId="urn:microsoft.com/office/officeart/2008/layout/LinedList"/>
    <dgm:cxn modelId="{6B666F12-21DE-4538-AC57-742A1A50F213}" type="presParOf" srcId="{FA880842-35C5-471D-A724-F79ABEADC88D}" destId="{9047BB60-2FDD-4882-BBE6-AC6987717D75}" srcOrd="1" destOrd="0" presId="urn:microsoft.com/office/officeart/2008/layout/LinedList"/>
    <dgm:cxn modelId="{574C86F0-0A49-4374-8474-29EDB2D4A3DB}" type="presParOf" srcId="{784751BB-4608-499F-909C-9EA671EF91A3}" destId="{36DB0734-41BC-4A60-8E5E-B59A42DBE75E}" srcOrd="2" destOrd="0" presId="urn:microsoft.com/office/officeart/2008/layout/LinedList"/>
    <dgm:cxn modelId="{308188F1-3D9A-4166-9820-72F29B6448A8}" type="presParOf" srcId="{784751BB-4608-499F-909C-9EA671EF91A3}" destId="{31079EFE-705E-436D-BD45-979BF2B1C086}" srcOrd="3" destOrd="0" presId="urn:microsoft.com/office/officeart/2008/layout/LinedList"/>
    <dgm:cxn modelId="{AC353AEE-59D2-49AC-99AA-8CFD823404B5}" type="presParOf" srcId="{31079EFE-705E-436D-BD45-979BF2B1C086}" destId="{53C1F6DD-3DE6-45E2-BA52-BAB886281F25}" srcOrd="0" destOrd="0" presId="urn:microsoft.com/office/officeart/2008/layout/LinedList"/>
    <dgm:cxn modelId="{0C59072B-76BD-4435-B45D-744DCC50C45C}" type="presParOf" srcId="{31079EFE-705E-436D-BD45-979BF2B1C086}" destId="{9249FCF3-B2BE-4FDA-9555-B14374A871A0}" srcOrd="1" destOrd="0" presId="urn:microsoft.com/office/officeart/2008/layout/LinedList"/>
    <dgm:cxn modelId="{0950C2A2-9D0E-4D08-9BF3-325C3CB2FAEE}" type="presParOf" srcId="{784751BB-4608-499F-909C-9EA671EF91A3}" destId="{E033F512-403A-4502-AE5C-67934B8E48BB}" srcOrd="4" destOrd="0" presId="urn:microsoft.com/office/officeart/2008/layout/LinedList"/>
    <dgm:cxn modelId="{00B5EA8B-69F6-4AC3-91E4-CE9CA460B272}" type="presParOf" srcId="{784751BB-4608-499F-909C-9EA671EF91A3}" destId="{736ED665-B1DE-4B55-959E-2CFA1E9C0AA2}" srcOrd="5" destOrd="0" presId="urn:microsoft.com/office/officeart/2008/layout/LinedList"/>
    <dgm:cxn modelId="{7206AAE8-3697-414A-8D5B-BCC2BFA3405D}" type="presParOf" srcId="{736ED665-B1DE-4B55-959E-2CFA1E9C0AA2}" destId="{BD2A5742-E24F-41E3-A49C-280EC7AA755B}" srcOrd="0" destOrd="0" presId="urn:microsoft.com/office/officeart/2008/layout/LinedList"/>
    <dgm:cxn modelId="{82B05C50-D67F-4B45-B0E7-8F25A8BAA26A}" type="presParOf" srcId="{736ED665-B1DE-4B55-959E-2CFA1E9C0AA2}" destId="{E7B06242-5F25-4699-96BF-904D61189295}" srcOrd="1" destOrd="0" presId="urn:microsoft.com/office/officeart/2008/layout/LinedList"/>
    <dgm:cxn modelId="{28843E46-0580-4616-940B-160ACB8AC13A}" type="presParOf" srcId="{784751BB-4608-499F-909C-9EA671EF91A3}" destId="{84202277-3E5E-4421-A860-9FAD2FB9885D}" srcOrd="6" destOrd="0" presId="urn:microsoft.com/office/officeart/2008/layout/LinedList"/>
    <dgm:cxn modelId="{F33EE575-70ED-4034-B2DF-81F48BB69D56}" type="presParOf" srcId="{784751BB-4608-499F-909C-9EA671EF91A3}" destId="{05894517-A81D-41EA-98D7-C2E1B9F52ED2}" srcOrd="7" destOrd="0" presId="urn:microsoft.com/office/officeart/2008/layout/LinedList"/>
    <dgm:cxn modelId="{9DB67F4F-A8DD-49F2-9983-5F63EDDCEA55}" type="presParOf" srcId="{05894517-A81D-41EA-98D7-C2E1B9F52ED2}" destId="{CA59A6A4-5AB1-4E79-B202-E77B0865FEDA}" srcOrd="0" destOrd="0" presId="urn:microsoft.com/office/officeart/2008/layout/LinedList"/>
    <dgm:cxn modelId="{045D859B-EDC7-44D2-8F5D-4263819D0A81}" type="presParOf" srcId="{05894517-A81D-41EA-98D7-C2E1B9F52ED2}" destId="{8ECAF777-6F06-4B90-963B-60F55FC1BFD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510B-1B1F-4AA5-B89C-58778C1DC1F0}" type="datetimeFigureOut">
              <a:rPr lang="es-EC" smtClean="0"/>
              <a:t>9/7/2025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35708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510B-1B1F-4AA5-B89C-58778C1DC1F0}" type="datetimeFigureOut">
              <a:rPr lang="es-EC" smtClean="0"/>
              <a:t>9/7/2025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13152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510B-1B1F-4AA5-B89C-58778C1DC1F0}" type="datetimeFigureOut">
              <a:rPr lang="es-EC" smtClean="0"/>
              <a:t>9/7/2025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34975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510B-1B1F-4AA5-B89C-58778C1DC1F0}" type="datetimeFigureOut">
              <a:rPr lang="es-EC" smtClean="0"/>
              <a:t>9/7/2025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9342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510B-1B1F-4AA5-B89C-58778C1DC1F0}" type="datetimeFigureOut">
              <a:rPr lang="es-EC" smtClean="0"/>
              <a:t>9/7/2025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47718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510B-1B1F-4AA5-B89C-58778C1DC1F0}" type="datetimeFigureOut">
              <a:rPr lang="es-EC" smtClean="0"/>
              <a:t>9/7/2025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29429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510B-1B1F-4AA5-B89C-58778C1DC1F0}" type="datetimeFigureOut">
              <a:rPr lang="es-EC" smtClean="0"/>
              <a:t>9/7/2025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69223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510B-1B1F-4AA5-B89C-58778C1DC1F0}" type="datetimeFigureOut">
              <a:rPr lang="es-EC" smtClean="0"/>
              <a:t>9/7/2025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48631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CE79510B-1B1F-4AA5-B89C-58778C1DC1F0}" type="datetimeFigureOut">
              <a:rPr lang="es-EC" smtClean="0"/>
              <a:t>9/7/2025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36556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510B-1B1F-4AA5-B89C-58778C1DC1F0}" type="datetimeFigureOut">
              <a:rPr lang="es-EC" smtClean="0"/>
              <a:t>9/7/2025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33005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510B-1B1F-4AA5-B89C-58778C1DC1F0}" type="datetimeFigureOut">
              <a:rPr lang="es-EC" smtClean="0"/>
              <a:t>9/7/2025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479471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510B-1B1F-4AA5-B89C-58778C1DC1F0}" type="datetimeFigureOut">
              <a:rPr lang="es-EC" smtClean="0"/>
              <a:t>9/7/2025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318133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510B-1B1F-4AA5-B89C-58778C1DC1F0}" type="datetimeFigureOut">
              <a:rPr lang="es-EC" smtClean="0"/>
              <a:t>9/7/2025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5797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510B-1B1F-4AA5-B89C-58778C1DC1F0}" type="datetimeFigureOut">
              <a:rPr lang="es-EC" smtClean="0"/>
              <a:t>9/7/2025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083638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510B-1B1F-4AA5-B89C-58778C1DC1F0}" type="datetimeFigureOut">
              <a:rPr lang="es-EC" smtClean="0"/>
              <a:t>9/7/2025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800658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510B-1B1F-4AA5-B89C-58778C1DC1F0}" type="datetimeFigureOut">
              <a:rPr lang="es-EC" smtClean="0"/>
              <a:t>9/7/2025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88784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510B-1B1F-4AA5-B89C-58778C1DC1F0}" type="datetimeFigureOut">
              <a:rPr lang="es-EC" smtClean="0"/>
              <a:t>9/7/2025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26728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CE79510B-1B1F-4AA5-B89C-58778C1DC1F0}" type="datetimeFigureOut">
              <a:rPr lang="es-EC" smtClean="0"/>
              <a:t>9/7/2025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935125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3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33999" y="4550229"/>
            <a:ext cx="10909073" cy="1977180"/>
          </a:xfrm>
        </p:spPr>
        <p:txBody>
          <a:bodyPr>
            <a:normAutofit fontScale="90000"/>
          </a:bodyPr>
          <a:lstStyle/>
          <a:p>
            <a:r>
              <a:rPr lang="es-EC" sz="6000" b="1" dirty="0" smtClean="0"/>
              <a:t>COMISIÓN DE OBRAS PUBLICAS PROYECTO: MANTENIMIENTO VIAL</a:t>
            </a:r>
            <a:endParaRPr lang="es-EC" sz="60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276448" y="154745"/>
            <a:ext cx="5282652" cy="3882683"/>
          </a:xfrm>
        </p:spPr>
        <p:txBody>
          <a:bodyPr>
            <a:normAutofit/>
          </a:bodyPr>
          <a:lstStyle/>
          <a:p>
            <a:r>
              <a:rPr lang="es-EC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lgerian" panose="04020705040A02060702" pitchFamily="82" charset="0"/>
              </a:rPr>
              <a:t>RENDICIÓN DE CUENTAS </a:t>
            </a:r>
          </a:p>
          <a:p>
            <a:r>
              <a:rPr lang="es-EC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lgerian" panose="04020705040A02060702" pitchFamily="82" charset="0"/>
              </a:rPr>
              <a:t>GAD PARROQUIAL SAN VICENTE </a:t>
            </a:r>
          </a:p>
          <a:p>
            <a:r>
              <a:rPr lang="es-EC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lgerian" panose="04020705040A02060702" pitchFamily="82" charset="0"/>
              </a:rPr>
              <a:t>2024</a:t>
            </a:r>
            <a:endParaRPr lang="es-EC" sz="4400" b="1" dirty="0">
              <a:solidFill>
                <a:schemeClr val="tx1">
                  <a:lumMod val="85000"/>
                  <a:lumOff val="15000"/>
                </a:schemeClr>
              </a:solidFill>
              <a:latin typeface="Algerian" panose="04020705040A02060702" pitchFamily="82" charset="0"/>
            </a:endParaRPr>
          </a:p>
        </p:txBody>
      </p:sp>
      <p:pic>
        <p:nvPicPr>
          <p:cNvPr id="5" name="Imagen 4" descr="Logotipo&#10;&#10;Descripción generada automáticamente">
            <a:extLst>
              <a:ext uri="{FF2B5EF4-FFF2-40B4-BE49-F238E27FC236}">
                <a16:creationId xmlns="" xmlns:a16="http://schemas.microsoft.com/office/drawing/2014/main" id="{CE072F92-3292-4437-85DC-752809EE52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99" y="809954"/>
            <a:ext cx="5131653" cy="286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00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49047" y="643466"/>
            <a:ext cx="2771273" cy="5225627"/>
          </a:xfrm>
        </p:spPr>
        <p:txBody>
          <a:bodyPr anchor="ctr">
            <a:normAutofit/>
          </a:bodyPr>
          <a:lstStyle/>
          <a:p>
            <a:pPr fontAlgn="base"/>
            <a:r>
              <a:rPr lang="es-EC" sz="2500" b="1" dirty="0"/>
              <a:t>ART. 65 del CODIGO ORGANICO DE ORGANIZACIÓN TERRITORIAL AUTONOMIA Y DESCENTRALIZACION </a:t>
            </a:r>
          </a:p>
        </p:txBody>
      </p:sp>
      <p:graphicFrame>
        <p:nvGraphicFramePr>
          <p:cNvPr id="14" name="Marcador de contenido 2">
            <a:extLst>
              <a:ext uri="{FF2B5EF4-FFF2-40B4-BE49-F238E27FC236}">
                <a16:creationId xmlns="" xmlns:a16="http://schemas.microsoft.com/office/drawing/2014/main" id="{8A4302A1-115A-4C40-BA38-623251A5FD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9290282"/>
              </p:ext>
            </p:extLst>
          </p:nvPr>
        </p:nvGraphicFramePr>
        <p:xfrm>
          <a:off x="4351019" y="727871"/>
          <a:ext cx="7325166" cy="5141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Imagen 8" descr="Logotipo&#10;&#10;Descripción generada automáticamente">
            <a:extLst>
              <a:ext uri="{FF2B5EF4-FFF2-40B4-BE49-F238E27FC236}">
                <a16:creationId xmlns="" xmlns:a16="http://schemas.microsoft.com/office/drawing/2014/main" id="{9DDED814-D9E2-4278-AB07-BA67C9B46A3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175" y="56014"/>
            <a:ext cx="1179134" cy="65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4749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5440" y="286604"/>
            <a:ext cx="10698479" cy="1077962"/>
          </a:xfrm>
        </p:spPr>
        <p:txBody>
          <a:bodyPr>
            <a:noAutofit/>
          </a:bodyPr>
          <a:lstStyle/>
          <a:p>
            <a:pPr algn="ctr"/>
            <a:r>
              <a:rPr lang="es-EC" sz="3600" dirty="0">
                <a:latin typeface="Arial" panose="020B0604020202020204" pitchFamily="34" charset="0"/>
                <a:cs typeface="Arial" panose="020B0604020202020204" pitchFamily="34" charset="0"/>
              </a:rPr>
              <a:t>Se realizó el </a:t>
            </a:r>
            <a:r>
              <a:rPr lang="es-EC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mantenimiento de limpieza </a:t>
            </a:r>
            <a:r>
              <a:rPr lang="es-EC" sz="3600" dirty="0">
                <a:latin typeface="Arial" panose="020B0604020202020204" pitchFamily="34" charset="0"/>
                <a:cs typeface="Arial" panose="020B0604020202020204" pitchFamily="34" charset="0"/>
              </a:rPr>
              <a:t>de las siguientes vías 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3710721"/>
              </p:ext>
            </p:extLst>
          </p:nvPr>
        </p:nvGraphicFramePr>
        <p:xfrm>
          <a:off x="1683657" y="1364568"/>
          <a:ext cx="9276518" cy="5253947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6454503">
                  <a:extLst>
                    <a:ext uri="{9D8B030D-6E8A-4147-A177-3AD203B41FA5}">
                      <a16:colId xmlns="" xmlns:a16="http://schemas.microsoft.com/office/drawing/2014/main" val="2099568013"/>
                    </a:ext>
                  </a:extLst>
                </a:gridCol>
                <a:gridCol w="2822015">
                  <a:extLst>
                    <a:ext uri="{9D8B030D-6E8A-4147-A177-3AD203B41FA5}">
                      <a16:colId xmlns="" xmlns:a16="http://schemas.microsoft.com/office/drawing/2014/main" val="254670213"/>
                    </a:ext>
                  </a:extLst>
                </a:gridCol>
              </a:tblGrid>
              <a:tr h="5219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2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VIAS INTERVENIDAS</a:t>
                      </a:r>
                      <a:endParaRPr lang="es-EC" sz="1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5551" marR="1155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2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DISTANCIA (KM)</a:t>
                      </a:r>
                      <a:endParaRPr lang="es-EC" sz="1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5551" marR="115551" marT="0" marB="0" anchor="ctr"/>
                </a:tc>
                <a:extLst>
                  <a:ext uri="{0D108BD9-81ED-4DB2-BD59-A6C34878D82A}">
                    <a16:rowId xmlns="" xmlns:a16="http://schemas.microsoft.com/office/drawing/2014/main" val="3754597079"/>
                  </a:ext>
                </a:extLst>
              </a:tr>
              <a:tr h="52191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VIA</a:t>
                      </a:r>
                      <a:r>
                        <a:rPr lang="es-EC" sz="2000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COLLAY - CHORRRO BLANCO</a:t>
                      </a:r>
                      <a:endParaRPr lang="es-EC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5551" marR="1155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28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4</a:t>
                      </a:r>
                      <a:endParaRPr lang="es-EC" sz="2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5551" marR="115551" marT="0" marB="0" anchor="ctr"/>
                </a:tc>
                <a:extLst>
                  <a:ext uri="{0D108BD9-81ED-4DB2-BD59-A6C34878D82A}">
                    <a16:rowId xmlns="" xmlns:a16="http://schemas.microsoft.com/office/drawing/2014/main" val="2742153367"/>
                  </a:ext>
                </a:extLst>
              </a:tr>
              <a:tr h="52191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2000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VIA COLLAY CHICO - HUAGRA RANCHO</a:t>
                      </a:r>
                    </a:p>
                  </a:txBody>
                  <a:tcPr marL="115551" marR="1155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28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  <a:endParaRPr lang="es-EC" sz="2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5551" marR="115551" marT="0" marB="0" anchor="ctr"/>
                </a:tc>
                <a:extLst>
                  <a:ext uri="{0D108BD9-81ED-4DB2-BD59-A6C34878D82A}">
                    <a16:rowId xmlns="" xmlns:a16="http://schemas.microsoft.com/office/drawing/2014/main" val="3168812738"/>
                  </a:ext>
                </a:extLst>
              </a:tr>
              <a:tr h="521915">
                <a:tc>
                  <a:txBody>
                    <a:bodyPr/>
                    <a:lstStyle/>
                    <a:p>
                      <a:pPr marL="0" marR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SANTA</a:t>
                      </a:r>
                      <a:r>
                        <a:rPr lang="es-EC" sz="2000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TERESITA - HUACAPAMBA</a:t>
                      </a:r>
                      <a:r>
                        <a:rPr lang="es-EC" sz="2000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endParaRPr lang="es-EC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5551" marR="1155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28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  <a:endParaRPr lang="es-EC" sz="2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5551" marR="115551" marT="0" marB="0" anchor="ctr"/>
                </a:tc>
                <a:extLst>
                  <a:ext uri="{0D108BD9-81ED-4DB2-BD59-A6C34878D82A}">
                    <a16:rowId xmlns="" xmlns:a16="http://schemas.microsoft.com/office/drawing/2014/main" val="4270318365"/>
                  </a:ext>
                </a:extLst>
              </a:tr>
              <a:tr h="45020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LA MERCED -</a:t>
                      </a:r>
                      <a:r>
                        <a:rPr lang="es-EC" sz="2000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C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SANTA</a:t>
                      </a:r>
                      <a:r>
                        <a:rPr lang="es-EC" sz="2000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TERESA</a:t>
                      </a:r>
                      <a:endParaRPr lang="es-EC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5551" marR="1155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28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2.7</a:t>
                      </a:r>
                      <a:endParaRPr lang="es-EC" sz="2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5551" marR="115551" marT="0" marB="0" anchor="ctr"/>
                </a:tc>
                <a:extLst>
                  <a:ext uri="{0D108BD9-81ED-4DB2-BD59-A6C34878D82A}">
                    <a16:rowId xmlns="" xmlns:a16="http://schemas.microsoft.com/office/drawing/2014/main" val="4157981320"/>
                  </a:ext>
                </a:extLst>
              </a:tr>
              <a:tr h="52191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2000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TINA BAJA - INFIERNILLO </a:t>
                      </a:r>
                      <a:endParaRPr lang="es-EC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5551" marR="1155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28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  <a:endParaRPr lang="es-EC" sz="2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5551" marR="115551" marT="0" marB="0" anchor="ctr"/>
                </a:tc>
                <a:extLst>
                  <a:ext uri="{0D108BD9-81ED-4DB2-BD59-A6C34878D82A}">
                    <a16:rowId xmlns="" xmlns:a16="http://schemas.microsoft.com/office/drawing/2014/main" val="1254062780"/>
                  </a:ext>
                </a:extLst>
              </a:tr>
              <a:tr h="52191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LA</a:t>
                      </a:r>
                      <a:r>
                        <a:rPr lang="es-EC" sz="2000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MERCED – MINA LA MERCED</a:t>
                      </a:r>
                      <a:endParaRPr lang="es-EC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5551" marR="1155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28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s-EC" sz="2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5551" marR="115551" marT="0" marB="0" anchor="ctr"/>
                </a:tc>
                <a:extLst>
                  <a:ext uri="{0D108BD9-81ED-4DB2-BD59-A6C34878D82A}">
                    <a16:rowId xmlns="" xmlns:a16="http://schemas.microsoft.com/office/drawing/2014/main" val="3666385494"/>
                  </a:ext>
                </a:extLst>
              </a:tr>
              <a:tr h="52191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2000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SANTA TERESITA – PEÑA BLANCA</a:t>
                      </a:r>
                      <a:endParaRPr lang="es-EC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5551" marR="1155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28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  <a:endParaRPr lang="es-EC" sz="2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5551" marR="115551" marT="0" marB="0" anchor="ctr"/>
                </a:tc>
                <a:extLst>
                  <a:ext uri="{0D108BD9-81ED-4DB2-BD59-A6C34878D82A}">
                    <a16:rowId xmlns="" xmlns:a16="http://schemas.microsoft.com/office/drawing/2014/main" val="1715648766"/>
                  </a:ext>
                </a:extLst>
              </a:tr>
              <a:tr h="52191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2000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LA MERCED – LA NUBE </a:t>
                      </a:r>
                      <a:endParaRPr lang="es-EC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5551" marR="1155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28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2.5</a:t>
                      </a:r>
                      <a:endParaRPr lang="es-EC" sz="2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5551" marR="115551" marT="0" marB="0" anchor="ctr"/>
                </a:tc>
                <a:extLst>
                  <a:ext uri="{0D108BD9-81ED-4DB2-BD59-A6C34878D82A}">
                    <a16:rowId xmlns="" xmlns:a16="http://schemas.microsoft.com/office/drawing/2014/main" val="4015327968"/>
                  </a:ext>
                </a:extLst>
              </a:tr>
              <a:tr h="6284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EC" sz="17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5551" marR="1155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28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19.7</a:t>
                      </a:r>
                      <a:endParaRPr lang="es-EC" sz="17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5551" marR="115551" marT="0" marB="0" anchor="ctr"/>
                </a:tc>
                <a:extLst>
                  <a:ext uri="{0D108BD9-81ED-4DB2-BD59-A6C34878D82A}">
                    <a16:rowId xmlns="" xmlns:a16="http://schemas.microsoft.com/office/drawing/2014/main" val="2683281361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1" y="0"/>
            <a:ext cx="1592852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C"/>
          </a:p>
        </p:txBody>
      </p:sp>
      <p:pic>
        <p:nvPicPr>
          <p:cNvPr id="33" name="Imagen 32" descr="Logotipo&#10;&#10;Descripción generada automáticamente">
            <a:extLst>
              <a:ext uri="{FF2B5EF4-FFF2-40B4-BE49-F238E27FC236}">
                <a16:creationId xmlns="" xmlns:a16="http://schemas.microsoft.com/office/drawing/2014/main" id="{0483376D-95CC-42CF-9D5A-85FCF963EA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175" y="56014"/>
            <a:ext cx="1179134" cy="65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40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4912" y="1195754"/>
            <a:ext cx="4951826" cy="5422838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LIMPIEZA DE LA VIA EN COLLAY – CHORRO BLANCO</a:t>
            </a:r>
            <a:endParaRPr lang="en-US" sz="4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0" name="Imagen 19" descr="Logotipo&#10;&#10;Descripción generada automáticamente">
            <a:extLst>
              <a:ext uri="{FF2B5EF4-FFF2-40B4-BE49-F238E27FC236}">
                <a16:creationId xmlns="" xmlns:a16="http://schemas.microsoft.com/office/drawing/2014/main" id="{E6B67965-D44F-4259-BAF1-CE95390543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3903" y="112286"/>
            <a:ext cx="1179134" cy="65789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413" y="112285"/>
            <a:ext cx="6728378" cy="303306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49" y="112285"/>
            <a:ext cx="3472253" cy="462967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446" y="3268673"/>
            <a:ext cx="5963591" cy="3349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53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2368" y="4642338"/>
            <a:ext cx="11989631" cy="178659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dirty="0" smtClean="0">
                <a:solidFill>
                  <a:srgbClr val="FFFFFF"/>
                </a:solidFill>
              </a:rPr>
              <a:t/>
            </a:r>
            <a:br>
              <a:rPr lang="en-US" sz="3600" dirty="0" smtClean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/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 smtClean="0">
                <a:solidFill>
                  <a:srgbClr val="FFFFFF"/>
                </a:solidFill>
              </a:rPr>
              <a:t/>
            </a:r>
            <a:br>
              <a:rPr lang="en-US" sz="3600" dirty="0" smtClean="0">
                <a:solidFill>
                  <a:srgbClr val="FFFFFF"/>
                </a:solidFill>
              </a:rPr>
            </a:br>
            <a:r>
              <a:rPr lang="en-US" sz="3600" dirty="0" smtClean="0">
                <a:solidFill>
                  <a:srgbClr val="FFFFFF"/>
                </a:solidFill>
              </a:rPr>
              <a:t>LIMPIEZA DE LA VIA COLLAY CHICO - HUAGRARRANCHO </a:t>
            </a:r>
            <a:endParaRPr lang="en-US" sz="3600" dirty="0">
              <a:solidFill>
                <a:srgbClr val="FFFFFF"/>
              </a:solidFill>
            </a:endParaRPr>
          </a:p>
        </p:txBody>
      </p:sp>
      <p:pic>
        <p:nvPicPr>
          <p:cNvPr id="42" name="Imagen 41" descr="Logotipo&#10;&#10;Descripción generada automáticamente">
            <a:extLst>
              <a:ext uri="{FF2B5EF4-FFF2-40B4-BE49-F238E27FC236}">
                <a16:creationId xmlns="" xmlns:a16="http://schemas.microsoft.com/office/drawing/2014/main" id="{70AF1EB9-3BEE-4583-B85D-2CDF6981A2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403" y="218065"/>
            <a:ext cx="1179134" cy="65789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011" y="968884"/>
            <a:ext cx="7500526" cy="421325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68" y="118088"/>
            <a:ext cx="4172683" cy="556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86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50497" y="4283273"/>
            <a:ext cx="8932985" cy="2103457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MANTENIMIENTO DE la via SANTA TERESITA - HUACAPAMBA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1" name="Imagen 20" descr="Logotipo&#10;&#10;Descripción generada automáticamente">
            <a:extLst>
              <a:ext uri="{FF2B5EF4-FFF2-40B4-BE49-F238E27FC236}">
                <a16:creationId xmlns="" xmlns:a16="http://schemas.microsoft.com/office/drawing/2014/main" id="{413663B6-0EE0-4E8F-BCA6-D04964C9EE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3903" y="140422"/>
            <a:ext cx="1179134" cy="65789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61" y="1704444"/>
            <a:ext cx="5846214" cy="263539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762" y="1692251"/>
            <a:ext cx="5900307" cy="265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7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804" y="160338"/>
            <a:ext cx="4202482" cy="315186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30" y="160336"/>
            <a:ext cx="5500318" cy="315186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7802" y="3178628"/>
            <a:ext cx="10308759" cy="208342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LIMPIEZA DE LA VIA</a:t>
            </a:r>
            <a:br>
              <a:rPr lang="en-US" sz="4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4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LA MERCED – </a:t>
            </a:r>
            <a:br>
              <a:rPr lang="en-US" sz="4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4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SANTA TERESITA </a:t>
            </a:r>
            <a:endParaRPr lang="en-US" sz="4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8" name="Imagen 27" descr="Logotipo&#10;&#10;Descripción generada automáticamente">
            <a:extLst>
              <a:ext uri="{FF2B5EF4-FFF2-40B4-BE49-F238E27FC236}">
                <a16:creationId xmlns="" xmlns:a16="http://schemas.microsoft.com/office/drawing/2014/main" id="{2F54F6B4-5F8C-4261-87B8-0E56895F62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699" y="168556"/>
            <a:ext cx="1179134" cy="657892"/>
          </a:xfrm>
          <a:prstGeom prst="rect">
            <a:avLst/>
          </a:prstGeom>
        </p:spPr>
      </p:pic>
      <p:sp>
        <p:nvSpPr>
          <p:cNvPr id="3" name="AutoShape 2" descr="blob:https://web.whatsapp.com/8eedc08f-fb67-48b0-af20-b95e8c6ebc5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9" name="AutoShape 4" descr="blob:https://web.whatsapp.com/ddd94192-8736-4685-889b-ec50bb31f02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30" y="3464598"/>
            <a:ext cx="5500318" cy="308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4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7792" y="5251779"/>
            <a:ext cx="10339754" cy="1022412"/>
          </a:xfrm>
        </p:spPr>
        <p:txBody>
          <a:bodyPr>
            <a:noAutofit/>
          </a:bodyPr>
          <a:lstStyle/>
          <a:p>
            <a:pPr algn="just"/>
            <a:r>
              <a:rPr lang="es-MX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MANTENIMIENTO DE CAMINO PUBLICO EN LA TINA BAJA – INFIERNILLO.</a:t>
            </a:r>
            <a:endParaRPr lang="es-MX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2"/>
          <a:srcRect l="18056" r="125"/>
          <a:stretch/>
        </p:blipFill>
        <p:spPr>
          <a:xfrm>
            <a:off x="94196" y="158815"/>
            <a:ext cx="7983904" cy="438504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189" y="158815"/>
            <a:ext cx="3819722" cy="5092963"/>
          </a:xfrm>
          <a:prstGeom prst="rect">
            <a:avLst/>
          </a:prstGeom>
        </p:spPr>
      </p:pic>
      <p:pic>
        <p:nvPicPr>
          <p:cNvPr id="6" name="Imagen 5" descr="Logotipo&#10;&#10;Descripción generada automáticamente">
            <a:extLst>
              <a:ext uri="{FF2B5EF4-FFF2-40B4-BE49-F238E27FC236}">
                <a16:creationId xmlns="" xmlns:a16="http://schemas.microsoft.com/office/drawing/2014/main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3228" y="5959694"/>
            <a:ext cx="1179134" cy="65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3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38618" y="41690"/>
            <a:ext cx="7765366" cy="10975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MANTENIMIENTO DE LA VIA LA MERCED – MINA LA MERCED.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0" name="Imagen 19" descr="Logotipo&#10;&#10;Descripción generada automáticamente">
            <a:extLst>
              <a:ext uri="{FF2B5EF4-FFF2-40B4-BE49-F238E27FC236}">
                <a16:creationId xmlns="" xmlns:a16="http://schemas.microsoft.com/office/drawing/2014/main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3984" y="159551"/>
            <a:ext cx="1179134" cy="65789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29" y="1153552"/>
            <a:ext cx="5158977" cy="289794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676" y="1153551"/>
            <a:ext cx="5158979" cy="289794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099" y="4096735"/>
            <a:ext cx="4833642" cy="2715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133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520506" y="3784209"/>
            <a:ext cx="12712506" cy="235395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3600" dirty="0" smtClean="0">
                <a:solidFill>
                  <a:srgbClr val="FFFFFF"/>
                </a:solidFill>
              </a:rPr>
              <a:t/>
            </a:r>
            <a:br>
              <a:rPr lang="en-US" sz="3600" dirty="0" smtClean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/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 smtClean="0">
                <a:solidFill>
                  <a:srgbClr val="FFFFFF"/>
                </a:solidFill>
              </a:rPr>
              <a:t/>
            </a:r>
            <a:br>
              <a:rPr lang="en-US" sz="3600" dirty="0" smtClean="0">
                <a:solidFill>
                  <a:srgbClr val="FFFFFF"/>
                </a:solidFill>
              </a:rPr>
            </a:br>
            <a:r>
              <a:rPr lang="en-US" sz="3600" dirty="0" smtClean="0">
                <a:solidFill>
                  <a:srgbClr val="FFFFFF"/>
                </a:solidFill>
              </a:rPr>
              <a:t>MANTENIMIENTO DE la via SANTA TERESITA – PEÑA BLANCA</a:t>
            </a:r>
            <a:endParaRPr lang="en-US" sz="3600" dirty="0">
              <a:solidFill>
                <a:srgbClr val="FFFFFF"/>
              </a:solidFill>
            </a:endParaRPr>
          </a:p>
        </p:txBody>
      </p:sp>
      <p:pic>
        <p:nvPicPr>
          <p:cNvPr id="26" name="Imagen 25" descr="Logotipo&#10;&#10;Descripción generada automáticamente">
            <a:extLst>
              <a:ext uri="{FF2B5EF4-FFF2-40B4-BE49-F238E27FC236}">
                <a16:creationId xmlns="" xmlns:a16="http://schemas.microsoft.com/office/drawing/2014/main" id="{373705E0-3EA5-46FE-9E65-E426C0BA76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301" y="6138165"/>
            <a:ext cx="1179134" cy="657892"/>
          </a:xfrm>
          <a:prstGeom prst="rect">
            <a:avLst/>
          </a:prstGeom>
        </p:spPr>
      </p:pic>
      <p:pic>
        <p:nvPicPr>
          <p:cNvPr id="8" name="Marcador de contenido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36" y="214954"/>
            <a:ext cx="5029613" cy="226728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490" y="214954"/>
            <a:ext cx="5048945" cy="2276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455" y="2599218"/>
            <a:ext cx="6719668" cy="302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2542" y="787791"/>
            <a:ext cx="4248443" cy="3796014"/>
          </a:xfrm>
        </p:spPr>
        <p:txBody>
          <a:bodyPr/>
          <a:lstStyle/>
          <a:p>
            <a:r>
              <a:rPr lang="es-MX" sz="4000" dirty="0" smtClean="0"/>
              <a:t>Limpieza de bordillos y cunetas LA MERCED – LA NUBE.</a:t>
            </a:r>
            <a:r>
              <a:rPr lang="es-MX" dirty="0" smtClean="0"/>
              <a:t> </a:t>
            </a:r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064" y="409369"/>
            <a:ext cx="7445880" cy="5584410"/>
          </a:xfrm>
          <a:prstGeom prst="rect">
            <a:avLst/>
          </a:prstGeom>
        </p:spPr>
      </p:pic>
      <p:pic>
        <p:nvPicPr>
          <p:cNvPr id="6" name="Imagen 5" descr="Logotipo&#10;&#10;Descripción generada automáticamente">
            <a:extLst>
              <a:ext uri="{FF2B5EF4-FFF2-40B4-BE49-F238E27FC236}">
                <a16:creationId xmlns="" xmlns:a16="http://schemas.microsoft.com/office/drawing/2014/main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35" y="5993779"/>
            <a:ext cx="1179134" cy="65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85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3" y="4740812"/>
            <a:ext cx="9905998" cy="1856936"/>
          </a:xfrm>
        </p:spPr>
        <p:txBody>
          <a:bodyPr/>
          <a:lstStyle/>
          <a:p>
            <a:r>
              <a:rPr lang="es-MX" dirty="0" smtClean="0"/>
              <a:t>LIMPIEZA DE DERRUMBOS EN LA VIA LA DOLOROSA - LA MERCED </a:t>
            </a:r>
            <a:endParaRPr lang="es-MX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2731" y="5939323"/>
            <a:ext cx="1176630" cy="65842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77" y="157007"/>
            <a:ext cx="10730169" cy="483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51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24222" y="5524500"/>
            <a:ext cx="9031458" cy="1130300"/>
          </a:xfrm>
        </p:spPr>
        <p:txBody>
          <a:bodyPr/>
          <a:lstStyle/>
          <a:p>
            <a:pPr algn="ctr"/>
            <a:r>
              <a:rPr lang="es-MX" dirty="0" smtClean="0"/>
              <a:t>MANTENIMIENTO DE LA VIA SAN MARCOS – CRISTO REY - GUADALUPE </a:t>
            </a: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9" y="533386"/>
            <a:ext cx="4832251" cy="290379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877" y="533385"/>
            <a:ext cx="5190516" cy="291565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999" y="3057963"/>
            <a:ext cx="4412102" cy="2478403"/>
          </a:xfrm>
          <a:prstGeom prst="rect">
            <a:avLst/>
          </a:prstGeom>
        </p:spPr>
      </p:pic>
      <p:pic>
        <p:nvPicPr>
          <p:cNvPr id="7" name="Imagen 6" descr="Logotipo&#10;&#10;Descripción generada automáticamente">
            <a:extLst>
              <a:ext uri="{FF2B5EF4-FFF2-40B4-BE49-F238E27FC236}">
                <a16:creationId xmlns="" xmlns:a16="http://schemas.microsoft.com/office/drawing/2014/main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39" y="5996908"/>
            <a:ext cx="1179134" cy="65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0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REALIZACION DE TERRAPLAN EN LA DOLOROSA Lado la cancha de uso </a:t>
            </a:r>
            <a:r>
              <a:rPr lang="es-MX" dirty="0" err="1" smtClean="0"/>
              <a:t>multiple</a:t>
            </a:r>
            <a:r>
              <a:rPr lang="es-MX" dirty="0" smtClean="0"/>
              <a:t>. </a:t>
            </a:r>
            <a:endParaRPr lang="es-MX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" y="2235358"/>
            <a:ext cx="4619897" cy="3464922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169" y="2235358"/>
            <a:ext cx="4619895" cy="346492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456" y="2454704"/>
            <a:ext cx="4034972" cy="3026229"/>
          </a:xfrm>
          <a:prstGeom prst="rect">
            <a:avLst/>
          </a:prstGeom>
        </p:spPr>
      </p:pic>
      <p:pic>
        <p:nvPicPr>
          <p:cNvPr id="7" name="Imagen 6" descr="Logotipo&#10;&#10;Descripción generada automáticamente">
            <a:extLst>
              <a:ext uri="{FF2B5EF4-FFF2-40B4-BE49-F238E27FC236}">
                <a16:creationId xmlns="" xmlns:a16="http://schemas.microsoft.com/office/drawing/2014/main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295" y="145366"/>
            <a:ext cx="1179134" cy="65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94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3" y="-377370"/>
            <a:ext cx="9905998" cy="1930399"/>
          </a:xfrm>
        </p:spPr>
        <p:txBody>
          <a:bodyPr/>
          <a:lstStyle/>
          <a:p>
            <a:r>
              <a:rPr lang="es-MX" dirty="0" smtClean="0"/>
              <a:t>Colocación de tubo y ensanche de la curva en la vía la NUBE  - LA DOLOROSA.</a:t>
            </a:r>
            <a:endParaRPr lang="es-MX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81" y="1160184"/>
            <a:ext cx="5039633" cy="2830905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179" y="1253693"/>
            <a:ext cx="4873164" cy="273739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572" y="4033941"/>
            <a:ext cx="4760686" cy="2674212"/>
          </a:xfrm>
          <a:prstGeom prst="rect">
            <a:avLst/>
          </a:prstGeom>
        </p:spPr>
      </p:pic>
      <p:pic>
        <p:nvPicPr>
          <p:cNvPr id="7" name="Imagen 6" descr="Logotipo&#10;&#10;Descripción generada automáticamente">
            <a:extLst>
              <a:ext uri="{FF2B5EF4-FFF2-40B4-BE49-F238E27FC236}">
                <a16:creationId xmlns="" xmlns:a16="http://schemas.microsoft.com/office/drawing/2014/main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295" y="145366"/>
            <a:ext cx="1179134" cy="65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5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" y="0"/>
            <a:ext cx="4156302" cy="6637585"/>
          </a:xfrm>
        </p:spPr>
        <p:txBody>
          <a:bodyPr>
            <a:normAutofit/>
          </a:bodyPr>
          <a:lstStyle/>
          <a:p>
            <a:r>
              <a:rPr lang="es-MX" dirty="0" smtClean="0"/>
              <a:t>TRASLADO DE MATERIAL PARA EL PUENTE DE COLLAY CHICO CONJUNTAMENTE CON LAS CAMIONETAS DE LOS USUARIOS  </a:t>
            </a:r>
            <a:endParaRPr lang="es-MX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7004" y="506437"/>
            <a:ext cx="3350195" cy="596233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229" y="3982333"/>
            <a:ext cx="4426412" cy="248644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453" y="552474"/>
            <a:ext cx="4403188" cy="2473396"/>
          </a:xfrm>
          <a:prstGeom prst="rect">
            <a:avLst/>
          </a:prstGeom>
        </p:spPr>
      </p:pic>
      <p:pic>
        <p:nvPicPr>
          <p:cNvPr id="7" name="Imagen 6" descr="Logotipo&#10;&#10;Descripción generada automáticamente">
            <a:extLst>
              <a:ext uri="{FF2B5EF4-FFF2-40B4-BE49-F238E27FC236}">
                <a16:creationId xmlns="" xmlns:a16="http://schemas.microsoft.com/office/drawing/2014/main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536" y="464234"/>
            <a:ext cx="1179134" cy="65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29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4632" y="442452"/>
            <a:ext cx="11572567" cy="2224547"/>
          </a:xfrm>
        </p:spPr>
        <p:txBody>
          <a:bodyPr>
            <a:normAutofit/>
          </a:bodyPr>
          <a:lstStyle/>
          <a:p>
            <a:r>
              <a:rPr lang="es-EC" sz="4000" b="1" dirty="0" smtClean="0"/>
              <a:t>Mantenimiento </a:t>
            </a:r>
            <a:r>
              <a:rPr lang="es-EC" sz="4000" b="1" dirty="0" err="1" smtClean="0"/>
              <a:t>VIAl</a:t>
            </a:r>
            <a:r>
              <a:rPr lang="es-EC" sz="4000" b="1" dirty="0" smtClean="0"/>
              <a:t> a nivel de lastre con  presupuesto de la prefectura del </a:t>
            </a:r>
            <a:r>
              <a:rPr lang="es-EC" sz="4000" b="1" dirty="0" err="1" smtClean="0"/>
              <a:t>azuay</a:t>
            </a:r>
            <a:endParaRPr lang="es-MX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2284" y="2666999"/>
            <a:ext cx="10343535" cy="3124201"/>
          </a:xfrm>
        </p:spPr>
        <p:txBody>
          <a:bodyPr>
            <a:normAutofit fontScale="92500" lnSpcReduction="20000"/>
          </a:bodyPr>
          <a:lstStyle/>
          <a:p>
            <a:pPr>
              <a:buFontTx/>
              <a:buChar char="-"/>
            </a:pPr>
            <a:r>
              <a:rPr lang="es-EC" sz="3200" b="1" dirty="0"/>
              <a:t>Intervino una longitud 15.70 </a:t>
            </a:r>
            <a:r>
              <a:rPr lang="es-EC" sz="3200" b="1" dirty="0" smtClean="0"/>
              <a:t>KM</a:t>
            </a:r>
          </a:p>
          <a:p>
            <a:pPr>
              <a:buFontTx/>
              <a:buChar char="-"/>
            </a:pPr>
            <a:r>
              <a:rPr lang="es-EC" sz="3200" b="1" dirty="0" smtClean="0"/>
              <a:t>Presupuesto invertido: </a:t>
            </a:r>
            <a:r>
              <a:rPr lang="es-EC" sz="3200" b="1" dirty="0" smtClean="0"/>
              <a:t>62</a:t>
            </a:r>
            <a:r>
              <a:rPr lang="es-EC" sz="3200" b="1" dirty="0" smtClean="0"/>
              <a:t>312.32</a:t>
            </a:r>
          </a:p>
          <a:p>
            <a:pPr>
              <a:buFontTx/>
              <a:buChar char="-"/>
            </a:pPr>
            <a:r>
              <a:rPr lang="es-MX" sz="3200" b="1" dirty="0" smtClean="0"/>
              <a:t>PRESUPUESTO DESDE LA PREFECTURA 57312.32</a:t>
            </a:r>
          </a:p>
          <a:p>
            <a:pPr>
              <a:buFontTx/>
              <a:buChar char="-"/>
            </a:pPr>
            <a:r>
              <a:rPr lang="es-MX" sz="3200" b="1" dirty="0" smtClean="0"/>
              <a:t>PRESUPUESTO DEL GAD PARROQUIAL 5.000</a:t>
            </a:r>
            <a:endParaRPr lang="es-EC" sz="3200" b="1" dirty="0"/>
          </a:p>
          <a:p>
            <a:pPr>
              <a:buFontTx/>
              <a:buChar char="-"/>
            </a:pPr>
            <a:r>
              <a:rPr lang="es-EC" sz="3200" b="1" dirty="0"/>
              <a:t>Apoya municipio Cantonal El Pan como Fiscalizador de la obra.</a:t>
            </a:r>
          </a:p>
          <a:p>
            <a:endParaRPr lang="es-MX" dirty="0"/>
          </a:p>
        </p:txBody>
      </p:sp>
      <p:pic>
        <p:nvPicPr>
          <p:cNvPr id="4" name="Imagen 3" descr="Logotipo&#10;&#10;Descripción generada automáticamente">
            <a:extLst>
              <a:ext uri="{FF2B5EF4-FFF2-40B4-BE49-F238E27FC236}">
                <a16:creationId xmlns="" xmlns:a16="http://schemas.microsoft.com/office/drawing/2014/main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155" y="5137135"/>
            <a:ext cx="2824869" cy="157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35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6477" y="157316"/>
            <a:ext cx="10840933" cy="1179871"/>
          </a:xfrm>
        </p:spPr>
        <p:txBody>
          <a:bodyPr>
            <a:normAutofit/>
          </a:bodyPr>
          <a:lstStyle/>
          <a:p>
            <a:r>
              <a:rPr lang="es-EC" sz="4000" dirty="0" smtClean="0"/>
              <a:t>mantenimiento </a:t>
            </a:r>
            <a:r>
              <a:rPr lang="es-EC" sz="4000" dirty="0"/>
              <a:t>a nivel de lastre </a:t>
            </a:r>
            <a:r>
              <a:rPr lang="es-EC" sz="4000" dirty="0" smtClean="0"/>
              <a:t> </a:t>
            </a:r>
            <a:endParaRPr lang="es-MX" sz="4000" dirty="0"/>
          </a:p>
        </p:txBody>
      </p:sp>
      <p:pic>
        <p:nvPicPr>
          <p:cNvPr id="4" name="table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0710" y="1235691"/>
            <a:ext cx="9242322" cy="557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20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57" y="609600"/>
            <a:ext cx="4822454" cy="1905000"/>
          </a:xfrm>
        </p:spPr>
        <p:txBody>
          <a:bodyPr/>
          <a:lstStyle/>
          <a:p>
            <a:r>
              <a:rPr lang="es-MX" dirty="0" smtClean="0"/>
              <a:t>La nube – el belén </a:t>
            </a:r>
            <a:endParaRPr lang="es-MX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46011" y="148883"/>
            <a:ext cx="6933037" cy="31242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813" y="3260584"/>
            <a:ext cx="7695027" cy="3467572"/>
          </a:xfrm>
          <a:prstGeom prst="rect">
            <a:avLst/>
          </a:prstGeom>
        </p:spPr>
      </p:pic>
      <p:pic>
        <p:nvPicPr>
          <p:cNvPr id="6" name="Imagen 5" descr="Logotipo&#10;&#10;Descripción generada automáticamente">
            <a:extLst>
              <a:ext uri="{FF2B5EF4-FFF2-40B4-BE49-F238E27FC236}">
                <a16:creationId xmlns="" xmlns:a16="http://schemas.microsoft.com/office/drawing/2014/main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129" y="5447129"/>
            <a:ext cx="1802961" cy="100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06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3895" y="609600"/>
            <a:ext cx="5950633" cy="1905000"/>
          </a:xfrm>
        </p:spPr>
        <p:txBody>
          <a:bodyPr/>
          <a:lstStyle/>
          <a:p>
            <a:r>
              <a:rPr lang="es-MX" dirty="0" smtClean="0"/>
              <a:t>La merced – rio boliche </a:t>
            </a:r>
            <a:endParaRPr lang="es-MX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76" b="37204"/>
          <a:stretch/>
        </p:blipFill>
        <p:spPr>
          <a:xfrm>
            <a:off x="6680734" y="35515"/>
            <a:ext cx="5466482" cy="31242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37" b="37491"/>
          <a:stretch/>
        </p:blipFill>
        <p:spPr>
          <a:xfrm>
            <a:off x="98474" y="3159715"/>
            <a:ext cx="6582260" cy="3592776"/>
          </a:xfrm>
          <a:prstGeom prst="rect">
            <a:avLst/>
          </a:prstGeom>
        </p:spPr>
      </p:pic>
      <p:pic>
        <p:nvPicPr>
          <p:cNvPr id="6" name="Imagen 5" descr="Logotipo&#10;&#10;Descripción generada automáticamente">
            <a:extLst>
              <a:ext uri="{FF2B5EF4-FFF2-40B4-BE49-F238E27FC236}">
                <a16:creationId xmlns="" xmlns:a16="http://schemas.microsoft.com/office/drawing/2014/main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95" y="106623"/>
            <a:ext cx="1802961" cy="100595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5203" y="3685735"/>
            <a:ext cx="5452013" cy="3066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81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dirty="0" smtClean="0"/>
              <a:t>La merced - rio </a:t>
            </a:r>
            <a:r>
              <a:rPr lang="es-MX" sz="4000" dirty="0" err="1" smtClean="0"/>
              <a:t>ilso</a:t>
            </a:r>
            <a:r>
              <a:rPr lang="es-MX" sz="4000" dirty="0" smtClean="0"/>
              <a:t> </a:t>
            </a:r>
            <a:endParaRPr lang="es-MX" sz="4000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73" b="10157"/>
          <a:stretch/>
        </p:blipFill>
        <p:spPr>
          <a:xfrm>
            <a:off x="8370277" y="121132"/>
            <a:ext cx="3699803" cy="654321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79" b="37635"/>
          <a:stretch/>
        </p:blipFill>
        <p:spPr>
          <a:xfrm>
            <a:off x="118744" y="2285057"/>
            <a:ext cx="8118724" cy="4379287"/>
          </a:xfrm>
          <a:prstGeom prst="rect">
            <a:avLst/>
          </a:prstGeom>
        </p:spPr>
      </p:pic>
      <p:pic>
        <p:nvPicPr>
          <p:cNvPr id="6" name="Imagen 5" descr="Logotipo&#10;&#10;Descripción generada automáticamente">
            <a:extLst>
              <a:ext uri="{FF2B5EF4-FFF2-40B4-BE49-F238E27FC236}">
                <a16:creationId xmlns="" xmlns:a16="http://schemas.microsoft.com/office/drawing/2014/main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09" y="196248"/>
            <a:ext cx="1179134" cy="65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42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5575" y="647114"/>
            <a:ext cx="6211287" cy="1209551"/>
          </a:xfrm>
        </p:spPr>
        <p:txBody>
          <a:bodyPr/>
          <a:lstStyle/>
          <a:p>
            <a:r>
              <a:rPr lang="es-MX" dirty="0" smtClean="0"/>
              <a:t>Toluca – tina baja - </a:t>
            </a:r>
            <a:r>
              <a:rPr lang="es-MX" dirty="0" err="1" smtClean="0"/>
              <a:t>interoceanica</a:t>
            </a:r>
            <a:endParaRPr lang="es-MX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36"/>
          <a:stretch/>
        </p:blipFill>
        <p:spPr>
          <a:xfrm>
            <a:off x="155575" y="1963614"/>
            <a:ext cx="6112814" cy="4746676"/>
          </a:xfrm>
          <a:prstGeom prst="rect">
            <a:avLst/>
          </a:prstGeom>
        </p:spPr>
      </p:pic>
      <p:sp>
        <p:nvSpPr>
          <p:cNvPr id="5" name="AutoShape 2" descr="blob:https://web.whatsapp.com/6a0d9484-7c2d-443d-8d08-a63e022399b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6" name="AutoShape 4" descr="blob:https://web.whatsapp.com/6a0d9484-7c2d-443d-8d08-a63e022399bc"/>
          <p:cNvSpPr>
            <a:spLocks noChangeAspect="1" noChangeArrowheads="1"/>
          </p:cNvSpPr>
          <p:nvPr/>
        </p:nvSpPr>
        <p:spPr bwMode="auto">
          <a:xfrm flipH="1">
            <a:off x="48627" y="7937"/>
            <a:ext cx="259348" cy="259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6863" y="4132824"/>
            <a:ext cx="5719758" cy="257746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1" r="20271"/>
          <a:stretch/>
        </p:blipFill>
        <p:spPr>
          <a:xfrm>
            <a:off x="6780627" y="52979"/>
            <a:ext cx="5137421" cy="3957780"/>
          </a:xfrm>
          <a:prstGeom prst="rect">
            <a:avLst/>
          </a:prstGeom>
        </p:spPr>
      </p:pic>
      <p:pic>
        <p:nvPicPr>
          <p:cNvPr id="10" name="Imagen 9" descr="Logotipo&#10;&#10;Descripción generada automáticamente">
            <a:extLst>
              <a:ext uri="{FF2B5EF4-FFF2-40B4-BE49-F238E27FC236}">
                <a16:creationId xmlns="" xmlns:a16="http://schemas.microsoft.com/office/drawing/2014/main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23" y="86051"/>
            <a:ext cx="1179134" cy="65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77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677" y="609600"/>
            <a:ext cx="5711484" cy="1905000"/>
          </a:xfrm>
        </p:spPr>
        <p:txBody>
          <a:bodyPr/>
          <a:lstStyle/>
          <a:p>
            <a:r>
              <a:rPr lang="es-MX" dirty="0" err="1" smtClean="0"/>
              <a:t>Pangrande</a:t>
            </a:r>
            <a:r>
              <a:rPr lang="es-MX" dirty="0" smtClean="0"/>
              <a:t> – el </a:t>
            </a:r>
            <a:r>
              <a:rPr lang="es-MX" dirty="0" err="1" smtClean="0"/>
              <a:t>belen</a:t>
            </a:r>
            <a:r>
              <a:rPr lang="es-MX" dirty="0" smtClean="0"/>
              <a:t> </a:t>
            </a:r>
            <a:endParaRPr lang="es-MX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676" y="3334043"/>
            <a:ext cx="7388297" cy="332935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9949" y="53829"/>
            <a:ext cx="7029509" cy="3167673"/>
          </a:xfrm>
          <a:prstGeom prst="rect">
            <a:avLst/>
          </a:prstGeom>
        </p:spPr>
      </p:pic>
      <p:pic>
        <p:nvPicPr>
          <p:cNvPr id="6" name="Imagen 5" descr="Logotipo&#10;&#10;Descripción generada automáticamente">
            <a:extLst>
              <a:ext uri="{FF2B5EF4-FFF2-40B4-BE49-F238E27FC236}">
                <a16:creationId xmlns="" xmlns:a16="http://schemas.microsoft.com/office/drawing/2014/main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416" y="5654513"/>
            <a:ext cx="1179134" cy="65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7791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El </a:t>
            </a:r>
            <a:r>
              <a:rPr lang="es-MX" dirty="0" err="1" smtClean="0"/>
              <a:t>belen</a:t>
            </a:r>
            <a:r>
              <a:rPr lang="es-MX" dirty="0" smtClean="0"/>
              <a:t> – las cruces </a:t>
            </a:r>
            <a:endParaRPr lang="es-MX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969" y="952499"/>
            <a:ext cx="5894315" cy="325260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40" y="2124223"/>
            <a:ext cx="6069429" cy="4552072"/>
          </a:xfrm>
          <a:prstGeom prst="rect">
            <a:avLst/>
          </a:prstGeom>
        </p:spPr>
      </p:pic>
      <p:pic>
        <p:nvPicPr>
          <p:cNvPr id="6" name="Imagen 5" descr="Logotipo&#10;&#10;Descripción generada automáticamente">
            <a:extLst>
              <a:ext uri="{FF2B5EF4-FFF2-40B4-BE49-F238E27FC236}">
                <a16:creationId xmlns="" xmlns:a16="http://schemas.microsoft.com/office/drawing/2014/main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129" y="5447129"/>
            <a:ext cx="1802961" cy="100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3978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77" y="609600"/>
            <a:ext cx="4349681" cy="1905000"/>
          </a:xfrm>
        </p:spPr>
        <p:txBody>
          <a:bodyPr/>
          <a:lstStyle/>
          <a:p>
            <a:r>
              <a:rPr lang="es-MX" dirty="0" smtClean="0"/>
              <a:t>La merced - </a:t>
            </a:r>
            <a:r>
              <a:rPr lang="es-MX" dirty="0" err="1" smtClean="0"/>
              <a:t>montenegro</a:t>
            </a:r>
            <a:r>
              <a:rPr lang="es-MX" dirty="0" smtClean="0"/>
              <a:t> (mina la merced)</a:t>
            </a:r>
            <a:endParaRPr lang="es-MX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777" y="3404382"/>
            <a:ext cx="7481955" cy="337155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8994" y="85285"/>
            <a:ext cx="7147014" cy="3220623"/>
          </a:xfrm>
          <a:prstGeom prst="rect">
            <a:avLst/>
          </a:prstGeom>
        </p:spPr>
      </p:pic>
      <p:pic>
        <p:nvPicPr>
          <p:cNvPr id="6" name="Imagen 5" descr="Logotipo&#10;&#10;Descripción generada automáticamente">
            <a:extLst>
              <a:ext uri="{FF2B5EF4-FFF2-40B4-BE49-F238E27FC236}">
                <a16:creationId xmlns="" xmlns:a16="http://schemas.microsoft.com/office/drawing/2014/main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0942" y="5660077"/>
            <a:ext cx="1648217" cy="91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1441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3" b="33185"/>
          <a:stretch/>
        </p:blipFill>
        <p:spPr>
          <a:xfrm>
            <a:off x="31237" y="3671961"/>
            <a:ext cx="4166555" cy="31242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04" y="75769"/>
            <a:ext cx="4781529" cy="359619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35" b="33190"/>
          <a:stretch/>
        </p:blipFill>
        <p:spPr>
          <a:xfrm>
            <a:off x="4953100" y="609600"/>
            <a:ext cx="7099409" cy="524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741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33999" y="4550229"/>
            <a:ext cx="10909073" cy="1850570"/>
          </a:xfrm>
        </p:spPr>
        <p:txBody>
          <a:bodyPr>
            <a:normAutofit/>
          </a:bodyPr>
          <a:lstStyle/>
          <a:p>
            <a:r>
              <a:rPr lang="es-EC" b="1" dirty="0" smtClean="0"/>
              <a:t>COMISION DE OBRAS PUBLICAS</a:t>
            </a:r>
            <a:br>
              <a:rPr lang="es-EC" b="1" dirty="0" smtClean="0"/>
            </a:br>
            <a:r>
              <a:rPr lang="es-EC" b="1" dirty="0" smtClean="0"/>
              <a:t>PROYECTO: MANTENIMIENTO VIAL  </a:t>
            </a:r>
            <a:endParaRPr lang="es-EC" b="1" dirty="0"/>
          </a:p>
        </p:txBody>
      </p:sp>
      <p:pic>
        <p:nvPicPr>
          <p:cNvPr id="5" name="Imagen 4" descr="Logotipo&#10;&#10;Descripción generada automáticamente">
            <a:extLst>
              <a:ext uri="{FF2B5EF4-FFF2-40B4-BE49-F238E27FC236}">
                <a16:creationId xmlns="" xmlns:a16="http://schemas.microsoft.com/office/drawing/2014/main" id="{CE072F92-3292-4437-85DC-752809EE52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57" y="1011000"/>
            <a:ext cx="5131653" cy="286089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5261317" y="943942"/>
            <a:ext cx="62817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C" sz="9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lgerian" panose="04020705040A02060702" pitchFamily="82" charset="0"/>
              </a:rPr>
              <a:t>gracias</a:t>
            </a:r>
            <a:endParaRPr lang="es-EC" sz="9600" b="1" dirty="0">
              <a:solidFill>
                <a:schemeClr val="tx1">
                  <a:lumMod val="85000"/>
                  <a:lumOff val="15000"/>
                </a:schemeClr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86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lla">
  <a:themeElements>
    <a:clrScheme name="Malla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alla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all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TM03457485[[fn=Malla]]</Template>
  <TotalTime>11035</TotalTime>
  <Words>335</Words>
  <Application>Microsoft Office PowerPoint</Application>
  <PresentationFormat>Panorámica</PresentationFormat>
  <Paragraphs>57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3" baseType="lpstr">
      <vt:lpstr>Algerian</vt:lpstr>
      <vt:lpstr>Arial</vt:lpstr>
      <vt:lpstr>Century Gothic</vt:lpstr>
      <vt:lpstr>Courier New</vt:lpstr>
      <vt:lpstr>Times New Roman</vt:lpstr>
      <vt:lpstr>Malla</vt:lpstr>
      <vt:lpstr>COMISIÓN DE OBRAS PUBLICAS PROYECTO: MANTENIMIENTO VIAL</vt:lpstr>
      <vt:lpstr>ART. 65 del CODIGO ORGANICO DE ORGANIZACIÓN TERRITORIAL AUTONOMIA Y DESCENTRALIZACION </vt:lpstr>
      <vt:lpstr>Se realizó el mantenimiento de limpieza de las siguientes vías </vt:lpstr>
      <vt:lpstr>LIMPIEZA DE LA VIA EN COLLAY – CHORRO BLANCO</vt:lpstr>
      <vt:lpstr>   LIMPIEZA DE LA VIA COLLAY CHICO - HUAGRARRANCHO </vt:lpstr>
      <vt:lpstr>MANTENIMIENTO DE la via SANTA TERESITA - HUACAPAMBA</vt:lpstr>
      <vt:lpstr>LIMPIEZA DE LA VIA LA MERCED –  SANTA TERESITA </vt:lpstr>
      <vt:lpstr>MANTENIMIENTO DE CAMINO PUBLICO EN LA TINA BAJA – INFIERNILLO.</vt:lpstr>
      <vt:lpstr>MANTENIMIENTO DE LA VIA LA MERCED – MINA LA MERCED.</vt:lpstr>
      <vt:lpstr>   MANTENIMIENTO DE la via SANTA TERESITA – PEÑA BLANCA</vt:lpstr>
      <vt:lpstr>Limpieza de bordillos y cunetas LA MERCED – LA NUBE. </vt:lpstr>
      <vt:lpstr>LIMPIEZA DE DERRUMBOS EN LA VIA LA DOLOROSA - LA MERCED </vt:lpstr>
      <vt:lpstr>MANTENIMIENTO DE LA VIA SAN MARCOS – CRISTO REY - GUADALUPE </vt:lpstr>
      <vt:lpstr>REALIZACION DE TERRAPLAN EN LA DOLOROSA Lado la cancha de uso multiple. </vt:lpstr>
      <vt:lpstr>Colocación de tubo y ensanche de la curva en la vía la NUBE  - LA DOLOROSA.</vt:lpstr>
      <vt:lpstr>TRASLADO DE MATERIAL PARA EL PUENTE DE COLLAY CHICO CONJUNTAMENTE CON LAS CAMIONETAS DE LOS USUARIOS  </vt:lpstr>
      <vt:lpstr>Mantenimiento VIAl a nivel de lastre con  presupuesto de la prefectura del azuay</vt:lpstr>
      <vt:lpstr>mantenimiento a nivel de lastre  </vt:lpstr>
      <vt:lpstr>La nube – el belén </vt:lpstr>
      <vt:lpstr>La merced – rio boliche </vt:lpstr>
      <vt:lpstr>La merced - rio ilso </vt:lpstr>
      <vt:lpstr>Toluca – tina baja - interoceanica</vt:lpstr>
      <vt:lpstr>Pangrande – el belen </vt:lpstr>
      <vt:lpstr>El belen – las cruces </vt:lpstr>
      <vt:lpstr>La merced - montenegro (mina la merced)</vt:lpstr>
      <vt:lpstr>Presentación de PowerPoint</vt:lpstr>
      <vt:lpstr>COMISION DE OBRAS PUBLICAS PROYECTO: MANTENIMIENTO VIAL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TASA SOLIDARIA 2019</dc:title>
  <dc:creator>Usuario</dc:creator>
  <cp:lastModifiedBy>USER</cp:lastModifiedBy>
  <cp:revision>160</cp:revision>
  <dcterms:created xsi:type="dcterms:W3CDTF">2021-06-22T01:09:19Z</dcterms:created>
  <dcterms:modified xsi:type="dcterms:W3CDTF">2025-07-09T20:25:51Z</dcterms:modified>
</cp:coreProperties>
</file>