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Hoja1!$B$2:$C$2</c:f>
              <c:strCache>
                <c:ptCount val="2"/>
                <c:pt idx="0">
                  <c:v>Gasto corriente</c:v>
                </c:pt>
                <c:pt idx="1">
                  <c:v>Gasto inversión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65401.61</c:v>
                </c:pt>
                <c:pt idx="1">
                  <c:v>123693.25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legendEntry>
      <c:layout>
        <c:manualLayout>
          <c:xMode val="edge"/>
          <c:yMode val="edge"/>
          <c:x val="0.66545227154409237"/>
          <c:y val="0.67273951655635822"/>
          <c:w val="0.30033498852054824"/>
          <c:h val="0.3034821586275043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0193" cy="6858000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861180" cy="3039395"/>
          </a:xfrm>
        </p:spPr>
        <p:txBody>
          <a:bodyPr>
            <a:noAutofit/>
          </a:bodyPr>
          <a:lstStyle/>
          <a:p>
            <a:r>
              <a:rPr lang="es-EC" sz="6600" b="1" dirty="0" smtClean="0"/>
              <a:t>RENDICIÓN DE CUENTAS </a:t>
            </a:r>
            <a:br>
              <a:rPr lang="es-EC" sz="6600" b="1" dirty="0" smtClean="0"/>
            </a:br>
            <a:r>
              <a:rPr lang="es-EC" sz="6600" b="1" dirty="0" smtClean="0"/>
              <a:t>AÑO 2024</a:t>
            </a:r>
            <a:endParaRPr lang="es-EC" sz="6600" b="1" dirty="0"/>
          </a:p>
        </p:txBody>
      </p:sp>
    </p:spTree>
    <p:extLst>
      <p:ext uri="{BB962C8B-B14F-4D97-AF65-F5344CB8AC3E}">
        <p14:creationId xmlns:p14="http://schemas.microsoft.com/office/powerpoint/2010/main" val="294914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Presupuesto inicial aproximado 2024</a:t>
            </a:r>
            <a:endParaRPr lang="es-EC" dirty="0"/>
          </a:p>
        </p:txBody>
      </p:sp>
      <p:sp>
        <p:nvSpPr>
          <p:cNvPr id="10" name="Rectángulo 9"/>
          <p:cNvSpPr/>
          <p:nvPr/>
        </p:nvSpPr>
        <p:spPr>
          <a:xfrm>
            <a:off x="1384663" y="2120951"/>
            <a:ext cx="880252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Aporte </a:t>
            </a:r>
            <a:r>
              <a:rPr lang="es-EC" sz="2000" b="1" dirty="0"/>
              <a:t>a los GAD Parroquiales:                   </a:t>
            </a:r>
            <a:r>
              <a:rPr lang="es-EC" sz="2000" b="1" dirty="0" smtClean="0"/>
              <a:t>                      160.378,90</a:t>
            </a:r>
            <a:endParaRPr lang="es-EC" sz="2000" b="1" dirty="0"/>
          </a:p>
          <a:p>
            <a:endParaRPr lang="es-EC" sz="2000" b="1" dirty="0" smtClean="0"/>
          </a:p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Otros </a:t>
            </a:r>
            <a:r>
              <a:rPr lang="es-EC" sz="2000" b="1" dirty="0"/>
              <a:t>no específicos (venta de bóvedas)      </a:t>
            </a:r>
            <a:r>
              <a:rPr lang="es-EC" sz="2000" b="1" dirty="0" smtClean="0"/>
              <a:t>                       6000.00</a:t>
            </a:r>
            <a:r>
              <a:rPr lang="es-EC" sz="2000" b="1" dirty="0"/>
              <a:t>	</a:t>
            </a:r>
            <a:endParaRPr lang="es-EC" sz="2000" b="1" dirty="0" smtClean="0"/>
          </a:p>
          <a:p>
            <a:endParaRPr lang="es-EC" sz="2000" b="1" dirty="0" smtClean="0"/>
          </a:p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Empresas públicas (GPA)</a:t>
            </a:r>
            <a:r>
              <a:rPr lang="es-EC" sz="2000" b="1" dirty="0"/>
              <a:t>	</a:t>
            </a:r>
            <a:r>
              <a:rPr lang="es-EC" sz="2000" b="1" dirty="0" smtClean="0"/>
              <a:t>	</a:t>
            </a:r>
            <a:r>
              <a:rPr lang="es-EC" sz="2000" b="1" dirty="0"/>
              <a:t>	      </a:t>
            </a:r>
            <a:r>
              <a:rPr lang="es-EC" sz="2000" b="1" dirty="0" smtClean="0"/>
              <a:t>           			  57.312,32</a:t>
            </a:r>
            <a:endParaRPr lang="es-EC" b="1" dirty="0" smtClean="0"/>
          </a:p>
          <a:p>
            <a:endParaRPr lang="es-EC" b="1" dirty="0"/>
          </a:p>
          <a:p>
            <a:endParaRPr lang="es-EC" b="1" dirty="0"/>
          </a:p>
          <a:p>
            <a:r>
              <a:rPr lang="es-EC" b="1" dirty="0"/>
              <a:t>							</a:t>
            </a:r>
            <a:endParaRPr lang="es-EC" b="1" dirty="0" smtClean="0"/>
          </a:p>
          <a:p>
            <a:r>
              <a:rPr lang="es-EC" b="1" dirty="0"/>
              <a:t>					 </a:t>
            </a:r>
            <a:r>
              <a:rPr lang="es-EC" b="1" dirty="0" smtClean="0"/>
              <a:t>   					TOTAL</a:t>
            </a:r>
            <a:r>
              <a:rPr lang="es-EC" b="1" dirty="0"/>
              <a:t>	</a:t>
            </a:r>
            <a:r>
              <a:rPr lang="es-EC" b="1" dirty="0" smtClean="0"/>
              <a:t>              </a:t>
            </a:r>
            <a:r>
              <a:rPr lang="es-EC" sz="3600" b="1" dirty="0" smtClean="0"/>
              <a:t>231.547,64</a:t>
            </a:r>
            <a:endParaRPr lang="es-EC" sz="3600" b="1" dirty="0"/>
          </a:p>
        </p:txBody>
      </p:sp>
    </p:spTree>
    <p:extLst>
      <p:ext uri="{BB962C8B-B14F-4D97-AF65-F5344CB8AC3E}">
        <p14:creationId xmlns:p14="http://schemas.microsoft.com/office/powerpoint/2010/main" val="39398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6676" y="618517"/>
            <a:ext cx="9861550" cy="1055737"/>
          </a:xfrm>
        </p:spPr>
        <p:txBody>
          <a:bodyPr/>
          <a:lstStyle/>
          <a:p>
            <a:r>
              <a:rPr lang="es-EC" dirty="0" smtClean="0"/>
              <a:t>Presupuesto recibido en el año 2024</a:t>
            </a:r>
            <a:endParaRPr lang="es-EC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02845"/>
              </p:ext>
            </p:extLst>
          </p:nvPr>
        </p:nvGraphicFramePr>
        <p:xfrm>
          <a:off x="875763" y="2021984"/>
          <a:ext cx="10496281" cy="487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1026">
                  <a:extLst>
                    <a:ext uri="{9D8B030D-6E8A-4147-A177-3AD203B41FA5}">
                      <a16:colId xmlns="" xmlns:a16="http://schemas.microsoft.com/office/drawing/2014/main" val="4000345233"/>
                    </a:ext>
                  </a:extLst>
                </a:gridCol>
                <a:gridCol w="2032401">
                  <a:extLst>
                    <a:ext uri="{9D8B030D-6E8A-4147-A177-3AD203B41FA5}">
                      <a16:colId xmlns="" xmlns:a16="http://schemas.microsoft.com/office/drawing/2014/main" val="1211875017"/>
                    </a:ext>
                  </a:extLst>
                </a:gridCol>
                <a:gridCol w="2192854">
                  <a:extLst>
                    <a:ext uri="{9D8B030D-6E8A-4147-A177-3AD203B41FA5}">
                      <a16:colId xmlns="" xmlns:a16="http://schemas.microsoft.com/office/drawing/2014/main" val="1715524139"/>
                    </a:ext>
                  </a:extLst>
                </a:gridCol>
              </a:tblGrid>
              <a:tr h="800795"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ESTIMADO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RECIBIDO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64303124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Aporte a los GAD Parroquiales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  <a:tabLst/>
                        <a:defRPr/>
                      </a:pPr>
                      <a:endParaRPr lang="es-EC" sz="2400" b="1" dirty="0" smtClean="0"/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  <a:tabLst/>
                        <a:defRPr/>
                      </a:pPr>
                      <a:r>
                        <a:rPr lang="es-EC" sz="2400" b="0" dirty="0" smtClean="0">
                          <a:latin typeface="Bookman Old Style" panose="02050604050505020204" pitchFamily="18" charset="0"/>
                        </a:rPr>
                        <a:t>160.378,90</a:t>
                      </a:r>
                    </a:p>
                    <a:p>
                      <a:pPr algn="r" rtl="0" fontAlgn="ctr"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</a:pP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</a:rPr>
                        <a:t>147.679,03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878152385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Otros no específicos (venta de bóvedas)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6</a:t>
                      </a:r>
                      <a:r>
                        <a:rPr lang="es-EC" sz="24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000.00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</a:rPr>
                        <a:t>4778.53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559886319"/>
                  </a:ext>
                </a:extLst>
              </a:tr>
              <a:tr h="568023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Empresas públicas (GPA)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</a:pPr>
                      <a:r>
                        <a:rPr lang="es-EC" sz="2400" b="0" dirty="0" smtClean="0"/>
                        <a:t> 57312.32</a:t>
                      </a:r>
                      <a:r>
                        <a:rPr lang="es-EC" sz="2400" b="0" baseline="0" dirty="0" smtClean="0"/>
                        <a:t> 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b="0" dirty="0" smtClean="0"/>
                        <a:t>57312.32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05175702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782366766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TOTAL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2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223.691,22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209.769,88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805073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9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5"/>
          <p:cNvSpPr txBox="1">
            <a:spLocks/>
          </p:cNvSpPr>
          <p:nvPr/>
        </p:nvSpPr>
        <p:spPr>
          <a:xfrm>
            <a:off x="312681" y="2944958"/>
            <a:ext cx="5247609" cy="2587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69.720,88 % </a:t>
            </a:r>
            <a:r>
              <a:rPr lang="es-EC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DESTINADO AL GASTO CORRIENTE</a:t>
            </a:r>
          </a:p>
          <a:p>
            <a:endParaRPr lang="es-EC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C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205.276,10% </a:t>
            </a:r>
            <a:r>
              <a:rPr lang="es-EC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DESTINADO AL GASTO DE INVERSION 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120462" y="618517"/>
            <a:ext cx="6001555" cy="1184525"/>
          </a:xfrm>
        </p:spPr>
        <p:txBody>
          <a:bodyPr/>
          <a:lstStyle/>
          <a:p>
            <a:r>
              <a:rPr lang="es-EC" dirty="0" smtClean="0"/>
              <a:t>PORCENTAJES DE APLICACIÓN AL GASTO</a:t>
            </a:r>
            <a:endParaRPr lang="es-EC" dirty="0"/>
          </a:p>
        </p:txBody>
      </p:sp>
      <p:graphicFrame>
        <p:nvGraphicFramePr>
          <p:cNvPr id="45" name="Gráfico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791626"/>
              </p:ext>
            </p:extLst>
          </p:nvPr>
        </p:nvGraphicFramePr>
        <p:xfrm>
          <a:off x="5831982" y="2031641"/>
          <a:ext cx="5939308" cy="3866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75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37904" y="618518"/>
            <a:ext cx="7440322" cy="1403466"/>
          </a:xfrm>
        </p:spPr>
        <p:txBody>
          <a:bodyPr/>
          <a:lstStyle/>
          <a:p>
            <a:r>
              <a:rPr lang="es-EC" dirty="0" smtClean="0"/>
              <a:t>EGRESOS ANUALES</a:t>
            </a:r>
            <a:endParaRPr lang="es-EC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600718"/>
              </p:ext>
            </p:extLst>
          </p:nvPr>
        </p:nvGraphicFramePr>
        <p:xfrm>
          <a:off x="1426693" y="1853007"/>
          <a:ext cx="81280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501"/>
                <a:gridCol w="3089499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GASTO PERSONAL	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54.647,35	</a:t>
                      </a:r>
                      <a:endParaRPr lang="es-EC" sz="2000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Bienes y servicios de consumo 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3.642,41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Otros gastos corrientes	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1.007,83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Transferencias y donaciones corrientes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5.761,60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Gastos en personal para la inversión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59.983,28	</a:t>
                      </a:r>
                      <a:endParaRPr lang="es-EC" sz="2000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Bienes y servicios de la inversión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36.130,61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Obras públicas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62.312,32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Otros gastos de inversión 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1.961,57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800" b="0" dirty="0" smtClean="0"/>
                    </a:p>
                    <a:p>
                      <a:r>
                        <a:rPr lang="es-EC" sz="2400" b="1" smtClean="0"/>
                        <a:t>$</a:t>
                      </a:r>
                      <a:r>
                        <a:rPr lang="es-EC" sz="2400" b="1" baseline="0" smtClean="0"/>
                        <a:t> </a:t>
                      </a:r>
                      <a:r>
                        <a:rPr lang="es-EC" sz="2400" b="1" baseline="0" smtClean="0"/>
                        <a:t>225.446,97</a:t>
                      </a:r>
                      <a:endParaRPr lang="es-EC" sz="2400" b="1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10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8214" y="618517"/>
            <a:ext cx="5743978" cy="746643"/>
          </a:xfrm>
        </p:spPr>
        <p:txBody>
          <a:bodyPr/>
          <a:lstStyle/>
          <a:p>
            <a:r>
              <a:rPr lang="es-EC" dirty="0" smtClean="0"/>
              <a:t>Egresos anuales</a:t>
            </a:r>
            <a:endParaRPr lang="es-EC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609600" y="1209964"/>
            <a:ext cx="10221532" cy="53196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GASTO DE INVERSION </a:t>
            </a:r>
            <a:endParaRPr lang="es-EC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/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 smtClean="0"/>
          </a:p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942131"/>
              </p:ext>
            </p:extLst>
          </p:nvPr>
        </p:nvGraphicFramePr>
        <p:xfrm>
          <a:off x="1339273" y="1956607"/>
          <a:ext cx="8691418" cy="424981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634182"/>
                <a:gridCol w="3057236"/>
              </a:tblGrid>
              <a:tr h="693305">
                <a:tc>
                  <a:txBody>
                    <a:bodyPr/>
                    <a:lstStyle/>
                    <a:p>
                      <a:r>
                        <a:rPr lang="es-EC" dirty="0" smtClean="0"/>
                        <a:t>ATENCIÓN A GRUPOS VULNERABLES (sueldo técnica)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24.875,10</a:t>
                      </a:r>
                      <a:endParaRPr lang="es-EC" dirty="0"/>
                    </a:p>
                  </a:txBody>
                  <a:tcPr/>
                </a:tc>
              </a:tr>
              <a:tr h="1287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MANTENIMIENTO DE ESPACIOS PUBLICOS DE LA PARROQUIA SAN VICENTE (mantenimiento de la máquina, vehículos, seguros, sueldos trabajadores, ley 047)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45.773,92</a:t>
                      </a:r>
                      <a:endParaRPr lang="es-EC" dirty="0"/>
                    </a:p>
                  </a:txBody>
                  <a:tcPr/>
                </a:tc>
              </a:tr>
              <a:tr h="662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MANTENIMIENTO DE CASAS COMUNALES, CANCHAS Y CEMENTERIOS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8.087,04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dirty="0" smtClean="0"/>
                        <a:t>MANTENIMIENTO</a:t>
                      </a:r>
                      <a:r>
                        <a:rPr lang="es-EC" baseline="0" dirty="0" smtClean="0"/>
                        <a:t> VIAL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62.312,32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dirty="0" smtClean="0"/>
                        <a:t>CONVENIOS DE PRODUCCIÓN (sueldo técnico)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22.526,77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dirty="0" smtClean="0"/>
                        <a:t>PROMOVER Y PATROCINAR</a:t>
                      </a:r>
                      <a:r>
                        <a:rPr lang="es-EC" baseline="0" dirty="0" smtClean="0"/>
                        <a:t> LA 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9.613,00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MX" baseline="0" dirty="0" smtClean="0"/>
                        <a:t>PLAN DE DESARROLLO Y ORDENAMIENTO TERRITORIAL</a:t>
                      </a:r>
                      <a:endParaRPr lang="es-EC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10.741,18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20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xmlns="" xmlns:lc="http://schemas.openxmlformats.org/drawingml/2006/lockedCanvas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95" y="785091"/>
            <a:ext cx="10569888" cy="569883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-1"/>
            <a:ext cx="10921285" cy="2992583"/>
          </a:xfrm>
        </p:spPr>
        <p:txBody>
          <a:bodyPr>
            <a:normAutofit/>
          </a:bodyPr>
          <a:lstStyle/>
          <a:p>
            <a:r>
              <a:rPr lang="es-EC" sz="8800" b="1" dirty="0" smtClean="0"/>
              <a:t>GRACIAS</a:t>
            </a:r>
            <a:endParaRPr lang="es-EC" sz="8800" b="1" dirty="0"/>
          </a:p>
        </p:txBody>
      </p:sp>
    </p:spTree>
    <p:extLst>
      <p:ext uri="{BB962C8B-B14F-4D97-AF65-F5344CB8AC3E}">
        <p14:creationId xmlns:p14="http://schemas.microsoft.com/office/powerpoint/2010/main" val="514805879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596</TotalTime>
  <Words>198</Words>
  <Application>Microsoft Office PowerPoint</Application>
  <PresentationFormat>Panorámica</PresentationFormat>
  <Paragraphs>75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Bell MT</vt:lpstr>
      <vt:lpstr>Bookman Old Style</vt:lpstr>
      <vt:lpstr>Tw Cen MT</vt:lpstr>
      <vt:lpstr>Gota</vt:lpstr>
      <vt:lpstr>RENDICIÓN DE CUENTAS  AÑO 2024</vt:lpstr>
      <vt:lpstr>Presupuesto inicial aproximado 2024</vt:lpstr>
      <vt:lpstr>Presupuesto recibido en el año 2024</vt:lpstr>
      <vt:lpstr>PORCENTAJES DE APLICACIÓN AL GASTO</vt:lpstr>
      <vt:lpstr>EGRESOS ANUALES</vt:lpstr>
      <vt:lpstr>Egresos anuales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AÑO 2023</dc:title>
  <dc:creator>Usuario</dc:creator>
  <cp:lastModifiedBy>USER</cp:lastModifiedBy>
  <cp:revision>53</cp:revision>
  <dcterms:created xsi:type="dcterms:W3CDTF">2024-04-09T14:18:38Z</dcterms:created>
  <dcterms:modified xsi:type="dcterms:W3CDTF">2025-07-09T20:32:33Z</dcterms:modified>
</cp:coreProperties>
</file>